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20"/>
  </p:notesMasterIdLst>
  <p:sldIdLst>
    <p:sldId id="283" r:id="rId3"/>
    <p:sldId id="284" r:id="rId4"/>
    <p:sldId id="282" r:id="rId5"/>
    <p:sldId id="270" r:id="rId6"/>
    <p:sldId id="271" r:id="rId7"/>
    <p:sldId id="258" r:id="rId8"/>
    <p:sldId id="260" r:id="rId9"/>
    <p:sldId id="262" r:id="rId10"/>
    <p:sldId id="264" r:id="rId11"/>
    <p:sldId id="266" r:id="rId12"/>
    <p:sldId id="268" r:id="rId13"/>
    <p:sldId id="285" r:id="rId14"/>
    <p:sldId id="286" r:id="rId15"/>
    <p:sldId id="287" r:id="rId16"/>
    <p:sldId id="272" r:id="rId17"/>
    <p:sldId id="273" r:id="rId18"/>
    <p:sldId id="28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uni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f64deefa738630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49"/>
    <a:srgbClr val="FDF0D5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2" d="100"/>
          <a:sy n="112" d="100"/>
        </p:scale>
        <p:origin x="54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97BFDE-47B6-4E7B-8758-75A17044FD12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1C63A-D92C-4D5A-8201-448FD8239F03}">
      <dgm:prSet phldrT="[Text]" custT="1"/>
      <dgm:spPr>
        <a:solidFill>
          <a:srgbClr val="003049"/>
        </a:solidFill>
      </dgm:spPr>
      <dgm:t>
        <a:bodyPr/>
        <a:lstStyle/>
        <a:p>
          <a:r>
            <a:rPr lang="en-US" sz="1600" dirty="0" smtClean="0"/>
            <a:t>Data  Collection</a:t>
          </a:r>
          <a:endParaRPr lang="en-US" sz="1600" dirty="0"/>
        </a:p>
      </dgm:t>
    </dgm:pt>
    <dgm:pt modelId="{8FE6345F-82A9-4562-BF0B-EAEFA38F4A31}" type="parTrans" cxnId="{BF8014C4-6B20-4DEE-B411-35D56CC76630}">
      <dgm:prSet/>
      <dgm:spPr/>
      <dgm:t>
        <a:bodyPr/>
        <a:lstStyle/>
        <a:p>
          <a:endParaRPr lang="en-US"/>
        </a:p>
      </dgm:t>
    </dgm:pt>
    <dgm:pt modelId="{084D579F-055E-4C69-923E-D3736D7728BF}" type="sibTrans" cxnId="{BF8014C4-6B20-4DEE-B411-35D56CC76630}">
      <dgm:prSet/>
      <dgm:spPr/>
      <dgm:t>
        <a:bodyPr/>
        <a:lstStyle/>
        <a:p>
          <a:endParaRPr lang="en-US"/>
        </a:p>
      </dgm:t>
    </dgm:pt>
    <dgm:pt modelId="{86A12C9C-3F45-4643-A6D5-62297B67D581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100" dirty="0" smtClean="0">
              <a:solidFill>
                <a:srgbClr val="780000"/>
              </a:solidFill>
            </a:rPr>
            <a:t>KNBS Data</a:t>
          </a:r>
          <a:endParaRPr lang="en-US" sz="1100" dirty="0">
            <a:solidFill>
              <a:srgbClr val="780000"/>
            </a:solidFill>
          </a:endParaRPr>
        </a:p>
      </dgm:t>
    </dgm:pt>
    <dgm:pt modelId="{E80A16E8-738C-459B-B59C-002F7F9898D2}" type="parTrans" cxnId="{3CB4F5EB-1EA6-4CDC-B49B-1865712CE102}">
      <dgm:prSet/>
      <dgm:spPr/>
      <dgm:t>
        <a:bodyPr/>
        <a:lstStyle/>
        <a:p>
          <a:endParaRPr lang="en-US"/>
        </a:p>
      </dgm:t>
    </dgm:pt>
    <dgm:pt modelId="{0C18AF77-166B-4344-86E0-08143FE9F161}" type="sibTrans" cxnId="{3CB4F5EB-1EA6-4CDC-B49B-1865712CE102}">
      <dgm:prSet/>
      <dgm:spPr/>
      <dgm:t>
        <a:bodyPr/>
        <a:lstStyle/>
        <a:p>
          <a:endParaRPr lang="en-US"/>
        </a:p>
      </dgm:t>
    </dgm:pt>
    <dgm:pt modelId="{742E1592-C8C8-49B0-A98D-AA03972C7532}">
      <dgm:prSet phldrT="[Text]" custT="1"/>
      <dgm:spPr>
        <a:solidFill>
          <a:srgbClr val="003049"/>
        </a:solidFill>
      </dgm:spPr>
      <dgm:t>
        <a:bodyPr/>
        <a:lstStyle/>
        <a:p>
          <a:r>
            <a:rPr lang="en-US" sz="1600" dirty="0" smtClean="0"/>
            <a:t>Data </a:t>
          </a:r>
          <a:r>
            <a:rPr lang="en-US" sz="1400" dirty="0" smtClean="0"/>
            <a:t>Processing</a:t>
          </a:r>
          <a:endParaRPr lang="en-US" sz="1400" dirty="0"/>
        </a:p>
      </dgm:t>
    </dgm:pt>
    <dgm:pt modelId="{A1C7825F-0786-4C11-A0D5-2A2C78F51A51}" type="parTrans" cxnId="{0B20C11D-F018-4607-B0F5-B0182EABDD83}">
      <dgm:prSet/>
      <dgm:spPr/>
      <dgm:t>
        <a:bodyPr/>
        <a:lstStyle/>
        <a:p>
          <a:endParaRPr lang="en-US"/>
        </a:p>
      </dgm:t>
    </dgm:pt>
    <dgm:pt modelId="{32F4E497-D11D-4FD1-BB78-3FC4298689C1}" type="sibTrans" cxnId="{0B20C11D-F018-4607-B0F5-B0182EABDD83}">
      <dgm:prSet/>
      <dgm:spPr/>
      <dgm:t>
        <a:bodyPr/>
        <a:lstStyle/>
        <a:p>
          <a:endParaRPr lang="en-US"/>
        </a:p>
      </dgm:t>
    </dgm:pt>
    <dgm:pt modelId="{D1D4C6BE-05A3-415A-AAC5-3A937822D445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100" dirty="0" smtClean="0">
              <a:solidFill>
                <a:srgbClr val="780000"/>
              </a:solidFill>
            </a:rPr>
            <a:t>Clean missing values</a:t>
          </a:r>
          <a:endParaRPr lang="en-US" sz="1100" dirty="0">
            <a:solidFill>
              <a:srgbClr val="780000"/>
            </a:solidFill>
          </a:endParaRPr>
        </a:p>
      </dgm:t>
    </dgm:pt>
    <dgm:pt modelId="{EFD89D2C-38C6-4527-BE0A-930AA7E56761}" type="parTrans" cxnId="{DA365C70-4982-44CE-9030-6BD8F4A36624}">
      <dgm:prSet/>
      <dgm:spPr/>
      <dgm:t>
        <a:bodyPr/>
        <a:lstStyle/>
        <a:p>
          <a:endParaRPr lang="en-US"/>
        </a:p>
      </dgm:t>
    </dgm:pt>
    <dgm:pt modelId="{D9A02D85-E789-4B54-B0AA-05569EA5CC76}" type="sibTrans" cxnId="{DA365C70-4982-44CE-9030-6BD8F4A36624}">
      <dgm:prSet/>
      <dgm:spPr/>
      <dgm:t>
        <a:bodyPr/>
        <a:lstStyle/>
        <a:p>
          <a:endParaRPr lang="en-US"/>
        </a:p>
      </dgm:t>
    </dgm:pt>
    <dgm:pt modelId="{84CBDCC1-F96F-414F-891E-60AE03343D99}">
      <dgm:prSet phldrT="[Text]" custT="1"/>
      <dgm:spPr>
        <a:solidFill>
          <a:srgbClr val="003049"/>
        </a:solidFill>
      </dgm:spPr>
      <dgm:t>
        <a:bodyPr/>
        <a:lstStyle/>
        <a:p>
          <a:r>
            <a:rPr lang="en-US" sz="1600" dirty="0" smtClean="0"/>
            <a:t>ML Modeling</a:t>
          </a:r>
          <a:endParaRPr lang="en-US" sz="1600" dirty="0"/>
        </a:p>
      </dgm:t>
    </dgm:pt>
    <dgm:pt modelId="{7885A68F-718A-4370-B79E-5595CA03119F}" type="parTrans" cxnId="{D53D0C2F-F210-43C7-A2FF-980963949136}">
      <dgm:prSet/>
      <dgm:spPr/>
      <dgm:t>
        <a:bodyPr/>
        <a:lstStyle/>
        <a:p>
          <a:endParaRPr lang="en-US"/>
        </a:p>
      </dgm:t>
    </dgm:pt>
    <dgm:pt modelId="{92D32602-CCF2-403A-9A13-48289E347B23}" type="sibTrans" cxnId="{D53D0C2F-F210-43C7-A2FF-980963949136}">
      <dgm:prSet/>
      <dgm:spPr/>
      <dgm:t>
        <a:bodyPr/>
        <a:lstStyle/>
        <a:p>
          <a:endParaRPr lang="en-US"/>
        </a:p>
      </dgm:t>
    </dgm:pt>
    <dgm:pt modelId="{FD50D492-E832-43A5-BCBB-D7F8ECA35766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200" dirty="0" smtClean="0">
              <a:solidFill>
                <a:srgbClr val="780000"/>
              </a:solidFill>
            </a:rPr>
            <a:t>Processing</a:t>
          </a:r>
          <a:endParaRPr lang="en-US" sz="1100" dirty="0">
            <a:solidFill>
              <a:srgbClr val="780000"/>
            </a:solidFill>
          </a:endParaRPr>
        </a:p>
      </dgm:t>
    </dgm:pt>
    <dgm:pt modelId="{17367C62-FF34-4CB1-8F0D-92921EA6BBED}" type="parTrans" cxnId="{E359DC38-734E-46EA-BAD6-4E4EE2834C2D}">
      <dgm:prSet/>
      <dgm:spPr/>
      <dgm:t>
        <a:bodyPr/>
        <a:lstStyle/>
        <a:p>
          <a:endParaRPr lang="en-US"/>
        </a:p>
      </dgm:t>
    </dgm:pt>
    <dgm:pt modelId="{6B1951CC-B495-45D8-96BD-D76FF029E9D2}" type="sibTrans" cxnId="{E359DC38-734E-46EA-BAD6-4E4EE2834C2D}">
      <dgm:prSet/>
      <dgm:spPr/>
      <dgm:t>
        <a:bodyPr/>
        <a:lstStyle/>
        <a:p>
          <a:endParaRPr lang="en-US"/>
        </a:p>
      </dgm:t>
    </dgm:pt>
    <dgm:pt modelId="{B55F1769-6F23-45B4-8F4F-87891247EC9D}">
      <dgm:prSet phldrT="[Text]" custT="1"/>
      <dgm:spPr>
        <a:solidFill>
          <a:srgbClr val="003049"/>
        </a:solidFill>
      </dgm:spPr>
      <dgm:t>
        <a:bodyPr/>
        <a:lstStyle/>
        <a:p>
          <a:r>
            <a:rPr lang="en-US" sz="1600" dirty="0" smtClean="0"/>
            <a:t>Dashboard</a:t>
          </a:r>
          <a:endParaRPr lang="en-US" sz="1600" dirty="0"/>
        </a:p>
      </dgm:t>
    </dgm:pt>
    <dgm:pt modelId="{9E14B077-C4B4-488D-9B11-51A073075294}" type="parTrans" cxnId="{8E2C434B-30F1-4382-98C7-1523D1A46565}">
      <dgm:prSet/>
      <dgm:spPr/>
      <dgm:t>
        <a:bodyPr/>
        <a:lstStyle/>
        <a:p>
          <a:endParaRPr lang="en-US"/>
        </a:p>
      </dgm:t>
    </dgm:pt>
    <dgm:pt modelId="{0B6151C7-FA4E-4014-8E32-7FF069C608FC}" type="sibTrans" cxnId="{8E2C434B-30F1-4382-98C7-1523D1A46565}">
      <dgm:prSet/>
      <dgm:spPr/>
      <dgm:t>
        <a:bodyPr/>
        <a:lstStyle/>
        <a:p>
          <a:endParaRPr lang="en-US"/>
        </a:p>
      </dgm:t>
    </dgm:pt>
    <dgm:pt modelId="{9A4B264D-00DC-4F8A-8F95-97368B6AEC14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200" dirty="0" smtClean="0">
              <a:solidFill>
                <a:srgbClr val="780000"/>
              </a:solidFill>
            </a:rPr>
            <a:t>Interactive visuals</a:t>
          </a:r>
          <a:endParaRPr lang="en-US" sz="1200" dirty="0">
            <a:solidFill>
              <a:srgbClr val="780000"/>
            </a:solidFill>
          </a:endParaRPr>
        </a:p>
      </dgm:t>
    </dgm:pt>
    <dgm:pt modelId="{74FA1B38-59C4-429A-BFE7-9315EEF97B4F}" type="parTrans" cxnId="{6246B1B3-67F2-4B65-924A-8B97A80BA3B1}">
      <dgm:prSet/>
      <dgm:spPr/>
      <dgm:t>
        <a:bodyPr/>
        <a:lstStyle/>
        <a:p>
          <a:endParaRPr lang="en-US"/>
        </a:p>
      </dgm:t>
    </dgm:pt>
    <dgm:pt modelId="{311E3202-A1E1-46C7-B3C1-39B49EE22247}" type="sibTrans" cxnId="{6246B1B3-67F2-4B65-924A-8B97A80BA3B1}">
      <dgm:prSet/>
      <dgm:spPr/>
      <dgm:t>
        <a:bodyPr/>
        <a:lstStyle/>
        <a:p>
          <a:endParaRPr lang="en-US"/>
        </a:p>
      </dgm:t>
    </dgm:pt>
    <dgm:pt modelId="{5538A834-E535-4B9F-8143-0DE456791CE1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100" dirty="0" smtClean="0">
              <a:solidFill>
                <a:srgbClr val="780000"/>
              </a:solidFill>
            </a:rPr>
            <a:t>Handle outliers</a:t>
          </a:r>
          <a:endParaRPr lang="en-US" sz="1100" dirty="0">
            <a:solidFill>
              <a:srgbClr val="780000"/>
            </a:solidFill>
          </a:endParaRPr>
        </a:p>
      </dgm:t>
    </dgm:pt>
    <dgm:pt modelId="{6AC3B756-6C23-4D3A-96F5-43A9B5004DC0}" type="parTrans" cxnId="{B3293F6D-CD7C-4175-8572-6BD697A193EA}">
      <dgm:prSet/>
      <dgm:spPr/>
      <dgm:t>
        <a:bodyPr/>
        <a:lstStyle/>
        <a:p>
          <a:endParaRPr lang="en-US"/>
        </a:p>
      </dgm:t>
    </dgm:pt>
    <dgm:pt modelId="{8B9E6272-06E0-4D65-8D94-763DC36C20DA}" type="sibTrans" cxnId="{B3293F6D-CD7C-4175-8572-6BD697A193EA}">
      <dgm:prSet/>
      <dgm:spPr/>
      <dgm:t>
        <a:bodyPr/>
        <a:lstStyle/>
        <a:p>
          <a:endParaRPr lang="en-US"/>
        </a:p>
      </dgm:t>
    </dgm:pt>
    <dgm:pt modelId="{A251C1D7-76C0-42AE-A5A7-3098D3417D0A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100" dirty="0" smtClean="0">
              <a:solidFill>
                <a:srgbClr val="780000"/>
              </a:solidFill>
            </a:rPr>
            <a:t>Feature engineering</a:t>
          </a:r>
          <a:endParaRPr lang="en-US" sz="1100" dirty="0">
            <a:solidFill>
              <a:srgbClr val="780000"/>
            </a:solidFill>
          </a:endParaRPr>
        </a:p>
      </dgm:t>
    </dgm:pt>
    <dgm:pt modelId="{F6B78687-974E-41D2-B474-A66A39807EC4}" type="parTrans" cxnId="{583F4820-F411-4D0D-BA6A-478D7495D4B9}">
      <dgm:prSet/>
      <dgm:spPr/>
      <dgm:t>
        <a:bodyPr/>
        <a:lstStyle/>
        <a:p>
          <a:endParaRPr lang="en-US"/>
        </a:p>
      </dgm:t>
    </dgm:pt>
    <dgm:pt modelId="{D9184E6D-5B0F-4E51-A2AB-59CFF7F3AFA7}" type="sibTrans" cxnId="{583F4820-F411-4D0D-BA6A-478D7495D4B9}">
      <dgm:prSet/>
      <dgm:spPr/>
      <dgm:t>
        <a:bodyPr/>
        <a:lstStyle/>
        <a:p>
          <a:endParaRPr lang="en-US"/>
        </a:p>
      </dgm:t>
    </dgm:pt>
    <dgm:pt modelId="{F6478DC5-A745-4709-B4B2-9B409EDA5AB5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200" dirty="0" smtClean="0">
              <a:solidFill>
                <a:srgbClr val="780000"/>
              </a:solidFill>
            </a:rPr>
            <a:t>Success metrics</a:t>
          </a:r>
          <a:endParaRPr lang="en-US" sz="1200" dirty="0">
            <a:solidFill>
              <a:srgbClr val="780000"/>
            </a:solidFill>
          </a:endParaRPr>
        </a:p>
      </dgm:t>
    </dgm:pt>
    <dgm:pt modelId="{3AA431FD-581B-49D6-8F0C-F16F4EA3A682}" type="parTrans" cxnId="{85BAC55C-605F-401C-BAB0-232CD463D12D}">
      <dgm:prSet/>
      <dgm:spPr/>
      <dgm:t>
        <a:bodyPr/>
        <a:lstStyle/>
        <a:p>
          <a:endParaRPr lang="en-US"/>
        </a:p>
      </dgm:t>
    </dgm:pt>
    <dgm:pt modelId="{549CD408-C762-4339-A633-BCFF844DC06F}" type="sibTrans" cxnId="{85BAC55C-605F-401C-BAB0-232CD463D12D}">
      <dgm:prSet/>
      <dgm:spPr/>
      <dgm:t>
        <a:bodyPr/>
        <a:lstStyle/>
        <a:p>
          <a:endParaRPr lang="en-US"/>
        </a:p>
      </dgm:t>
    </dgm:pt>
    <dgm:pt modelId="{C9EC189D-B2BF-4537-A566-44A36A0B8909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200" dirty="0" smtClean="0">
              <a:solidFill>
                <a:srgbClr val="780000"/>
              </a:solidFill>
            </a:rPr>
            <a:t>Forecasts</a:t>
          </a:r>
          <a:endParaRPr lang="en-US" sz="1200" dirty="0">
            <a:solidFill>
              <a:srgbClr val="780000"/>
            </a:solidFill>
          </a:endParaRPr>
        </a:p>
      </dgm:t>
    </dgm:pt>
    <dgm:pt modelId="{36DBDCE2-B4CB-42BA-9367-A717CF439312}" type="parTrans" cxnId="{5A63E68B-BD64-4FE7-B1E3-0800DF0E575C}">
      <dgm:prSet/>
      <dgm:spPr/>
      <dgm:t>
        <a:bodyPr/>
        <a:lstStyle/>
        <a:p>
          <a:endParaRPr lang="en-US"/>
        </a:p>
      </dgm:t>
    </dgm:pt>
    <dgm:pt modelId="{8D14A6F8-68AB-42ED-8586-E7988A8C22A8}" type="sibTrans" cxnId="{5A63E68B-BD64-4FE7-B1E3-0800DF0E575C}">
      <dgm:prSet/>
      <dgm:spPr/>
      <dgm:t>
        <a:bodyPr/>
        <a:lstStyle/>
        <a:p>
          <a:endParaRPr lang="en-US"/>
        </a:p>
      </dgm:t>
    </dgm:pt>
    <dgm:pt modelId="{32F29713-1767-4DF0-9840-363E2BB12315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200" dirty="0" smtClean="0">
              <a:solidFill>
                <a:srgbClr val="780000"/>
              </a:solidFill>
            </a:rPr>
            <a:t>Real-time </a:t>
          </a:r>
          <a:endParaRPr lang="en-US" sz="1200" dirty="0">
            <a:solidFill>
              <a:srgbClr val="780000"/>
            </a:solidFill>
          </a:endParaRPr>
        </a:p>
      </dgm:t>
    </dgm:pt>
    <dgm:pt modelId="{8FF6B70F-BA46-4A99-9AB6-655DD6EF7E08}" type="parTrans" cxnId="{E63CC10F-4AFD-4332-BA2E-4F5A8554E875}">
      <dgm:prSet/>
      <dgm:spPr/>
      <dgm:t>
        <a:bodyPr/>
        <a:lstStyle/>
        <a:p>
          <a:endParaRPr lang="en-US"/>
        </a:p>
      </dgm:t>
    </dgm:pt>
    <dgm:pt modelId="{BFD0EE87-4D0E-4F34-872A-38B5F6B4C59B}" type="sibTrans" cxnId="{E63CC10F-4AFD-4332-BA2E-4F5A8554E875}">
      <dgm:prSet/>
      <dgm:spPr/>
      <dgm:t>
        <a:bodyPr/>
        <a:lstStyle/>
        <a:p>
          <a:endParaRPr lang="en-US"/>
        </a:p>
      </dgm:t>
    </dgm:pt>
    <dgm:pt modelId="{520AB17B-A498-4BE6-9882-235EEC904C30}">
      <dgm:prSet phldrT="[Text]"/>
      <dgm:spPr/>
      <dgm:t>
        <a:bodyPr/>
        <a:lstStyle/>
        <a:p>
          <a:endParaRPr lang="en-US" dirty="0"/>
        </a:p>
      </dgm:t>
    </dgm:pt>
    <dgm:pt modelId="{988012BD-3CE9-4D1B-BDEA-795D7D20351E}" type="parTrans" cxnId="{239020DA-9592-4F2E-A8F8-D5497B55EA81}">
      <dgm:prSet/>
      <dgm:spPr/>
      <dgm:t>
        <a:bodyPr/>
        <a:lstStyle/>
        <a:p>
          <a:endParaRPr lang="en-US"/>
        </a:p>
      </dgm:t>
    </dgm:pt>
    <dgm:pt modelId="{F257A1BF-0B00-42A0-B43B-912BE9A2B837}" type="sibTrans" cxnId="{239020DA-9592-4F2E-A8F8-D5497B55EA81}">
      <dgm:prSet/>
      <dgm:spPr/>
      <dgm:t>
        <a:bodyPr/>
        <a:lstStyle/>
        <a:p>
          <a:endParaRPr lang="en-US"/>
        </a:p>
      </dgm:t>
    </dgm:pt>
    <dgm:pt modelId="{691F4022-80C1-4FAE-8DEE-D7D70553E5F9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200" dirty="0" smtClean="0">
              <a:solidFill>
                <a:srgbClr val="780000"/>
              </a:solidFill>
            </a:rPr>
            <a:t>Building models</a:t>
          </a:r>
          <a:endParaRPr lang="en-US" sz="1200" dirty="0">
            <a:solidFill>
              <a:srgbClr val="780000"/>
            </a:solidFill>
          </a:endParaRPr>
        </a:p>
      </dgm:t>
    </dgm:pt>
    <dgm:pt modelId="{AD932A23-AD06-4209-874F-3A4BCD9C9F40}" type="parTrans" cxnId="{EC9E01EB-57F4-488B-80D2-4C84D629FDF9}">
      <dgm:prSet/>
      <dgm:spPr/>
      <dgm:t>
        <a:bodyPr/>
        <a:lstStyle/>
        <a:p>
          <a:endParaRPr lang="en-US"/>
        </a:p>
      </dgm:t>
    </dgm:pt>
    <dgm:pt modelId="{1BFE94E0-B5E2-434B-8B0E-BF009A6D8E02}" type="sibTrans" cxnId="{EC9E01EB-57F4-488B-80D2-4C84D629FDF9}">
      <dgm:prSet/>
      <dgm:spPr/>
      <dgm:t>
        <a:bodyPr/>
        <a:lstStyle/>
        <a:p>
          <a:endParaRPr lang="en-US"/>
        </a:p>
      </dgm:t>
    </dgm:pt>
    <dgm:pt modelId="{F899D3CE-CA69-4451-9AFC-6FB15833413F}">
      <dgm:prSet phldrT="[Text]" custT="1"/>
      <dgm:spPr>
        <a:solidFill>
          <a:srgbClr val="FDF0D5">
            <a:alpha val="90000"/>
          </a:srgbClr>
        </a:solidFill>
        <a:ln>
          <a:noFill/>
        </a:ln>
      </dgm:spPr>
      <dgm:t>
        <a:bodyPr/>
        <a:lstStyle/>
        <a:p>
          <a:r>
            <a:rPr lang="en-US" sz="1100" dirty="0" smtClean="0">
              <a:solidFill>
                <a:srgbClr val="780000"/>
              </a:solidFill>
            </a:rPr>
            <a:t>Market surveys</a:t>
          </a:r>
          <a:endParaRPr lang="en-US" sz="1100" dirty="0">
            <a:solidFill>
              <a:srgbClr val="780000"/>
            </a:solidFill>
          </a:endParaRPr>
        </a:p>
      </dgm:t>
    </dgm:pt>
    <dgm:pt modelId="{8DB94C36-5051-4E43-B551-B29142C09123}" type="sibTrans" cxnId="{EF47D7DC-A3BF-4A60-821B-91E7832962E1}">
      <dgm:prSet/>
      <dgm:spPr/>
      <dgm:t>
        <a:bodyPr/>
        <a:lstStyle/>
        <a:p>
          <a:endParaRPr lang="en-US"/>
        </a:p>
      </dgm:t>
    </dgm:pt>
    <dgm:pt modelId="{37DB071A-ECB2-4236-A825-0CA799EDBC08}" type="parTrans" cxnId="{EF47D7DC-A3BF-4A60-821B-91E7832962E1}">
      <dgm:prSet/>
      <dgm:spPr/>
      <dgm:t>
        <a:bodyPr/>
        <a:lstStyle/>
        <a:p>
          <a:endParaRPr lang="en-US"/>
        </a:p>
      </dgm:t>
    </dgm:pt>
    <dgm:pt modelId="{A2B2B0D8-7B1E-44B0-8D5D-F35531FF001E}" type="pres">
      <dgm:prSet presAssocID="{7397BFDE-47B6-4E7B-8758-75A17044FD1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4253ED-CE5E-4AC9-8AE6-BB89BE3FE0E8}" type="pres">
      <dgm:prSet presAssocID="{7397BFDE-47B6-4E7B-8758-75A17044FD12}" presName="children" presStyleCnt="0"/>
      <dgm:spPr/>
    </dgm:pt>
    <dgm:pt modelId="{13CF2419-72A4-4D95-A37A-56B1CDF5ED52}" type="pres">
      <dgm:prSet presAssocID="{7397BFDE-47B6-4E7B-8758-75A17044FD12}" presName="child1group" presStyleCnt="0"/>
      <dgm:spPr/>
    </dgm:pt>
    <dgm:pt modelId="{98FF414E-C47C-4A11-BCE3-ABE85D673A5F}" type="pres">
      <dgm:prSet presAssocID="{7397BFDE-47B6-4E7B-8758-75A17044FD12}" presName="child1" presStyleLbl="bgAcc1" presStyleIdx="0" presStyleCnt="4" custScaleX="87336" custScaleY="88859" custLinFactNeighborX="-23684" custLinFactNeighborY="-2222"/>
      <dgm:spPr/>
      <dgm:t>
        <a:bodyPr/>
        <a:lstStyle/>
        <a:p>
          <a:endParaRPr lang="en-US"/>
        </a:p>
      </dgm:t>
    </dgm:pt>
    <dgm:pt modelId="{106A03DB-6B01-49EA-ADEB-2953682D53B8}" type="pres">
      <dgm:prSet presAssocID="{7397BFDE-47B6-4E7B-8758-75A17044FD12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93F6A-4A09-41FB-BF44-62C38C04BF05}" type="pres">
      <dgm:prSet presAssocID="{7397BFDE-47B6-4E7B-8758-75A17044FD12}" presName="child2group" presStyleCnt="0"/>
      <dgm:spPr/>
    </dgm:pt>
    <dgm:pt modelId="{44E1B240-B0AF-428E-9355-8E43D5318EE0}" type="pres">
      <dgm:prSet presAssocID="{7397BFDE-47B6-4E7B-8758-75A17044FD12}" presName="child2" presStyleLbl="bgAcc1" presStyleIdx="1" presStyleCnt="4"/>
      <dgm:spPr/>
      <dgm:t>
        <a:bodyPr/>
        <a:lstStyle/>
        <a:p>
          <a:endParaRPr lang="en-US"/>
        </a:p>
      </dgm:t>
    </dgm:pt>
    <dgm:pt modelId="{1F911467-76BD-4331-BBF0-C0FA1DB5C8A0}" type="pres">
      <dgm:prSet presAssocID="{7397BFDE-47B6-4E7B-8758-75A17044FD12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9AF941-5364-472B-A65F-320EEE47DFD0}" type="pres">
      <dgm:prSet presAssocID="{7397BFDE-47B6-4E7B-8758-75A17044FD12}" presName="child3group" presStyleCnt="0"/>
      <dgm:spPr/>
    </dgm:pt>
    <dgm:pt modelId="{94FF05EE-E015-4F92-8AA1-0053D03ECCEA}" type="pres">
      <dgm:prSet presAssocID="{7397BFDE-47B6-4E7B-8758-75A17044FD12}" presName="child3" presStyleLbl="bgAcc1" presStyleIdx="2" presStyleCnt="4" custLinFactNeighborX="10268" custLinFactNeighborY="-547"/>
      <dgm:spPr/>
      <dgm:t>
        <a:bodyPr/>
        <a:lstStyle/>
        <a:p>
          <a:endParaRPr lang="en-US"/>
        </a:p>
      </dgm:t>
    </dgm:pt>
    <dgm:pt modelId="{7C0C1A73-5A05-4896-AFA4-DEDA7C2AC6F0}" type="pres">
      <dgm:prSet presAssocID="{7397BFDE-47B6-4E7B-8758-75A17044FD12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685EA-F6C0-468F-BEEA-A09D668760F3}" type="pres">
      <dgm:prSet presAssocID="{7397BFDE-47B6-4E7B-8758-75A17044FD12}" presName="child4group" presStyleCnt="0"/>
      <dgm:spPr/>
    </dgm:pt>
    <dgm:pt modelId="{D84801B5-4E40-4C3F-80E3-E949861E73AB}" type="pres">
      <dgm:prSet presAssocID="{7397BFDE-47B6-4E7B-8758-75A17044FD12}" presName="child4" presStyleLbl="bgAcc1" presStyleIdx="3" presStyleCnt="4" custLinFactNeighborX="-15107" custLinFactNeighborY="0"/>
      <dgm:spPr/>
      <dgm:t>
        <a:bodyPr/>
        <a:lstStyle/>
        <a:p>
          <a:endParaRPr lang="en-US"/>
        </a:p>
      </dgm:t>
    </dgm:pt>
    <dgm:pt modelId="{5FF271E6-D1E2-4D62-9A2A-B2100A3D3122}" type="pres">
      <dgm:prSet presAssocID="{7397BFDE-47B6-4E7B-8758-75A17044FD12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BEDDC-B0B1-4B23-96DE-CB3CAB981165}" type="pres">
      <dgm:prSet presAssocID="{7397BFDE-47B6-4E7B-8758-75A17044FD12}" presName="childPlaceholder" presStyleCnt="0"/>
      <dgm:spPr/>
    </dgm:pt>
    <dgm:pt modelId="{8D4DB110-E791-44F1-9993-B29A4586E6CA}" type="pres">
      <dgm:prSet presAssocID="{7397BFDE-47B6-4E7B-8758-75A17044FD12}" presName="circle" presStyleCnt="0"/>
      <dgm:spPr/>
    </dgm:pt>
    <dgm:pt modelId="{5FFA2146-B422-470D-B77A-6F6B7E6FB022}" type="pres">
      <dgm:prSet presAssocID="{7397BFDE-47B6-4E7B-8758-75A17044FD12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7AB0D6-755B-43A9-ACFC-6DC86C5B3AB6}" type="pres">
      <dgm:prSet presAssocID="{7397BFDE-47B6-4E7B-8758-75A17044FD12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D04CB-4CE8-4373-8EA1-DE392A1CE5BA}" type="pres">
      <dgm:prSet presAssocID="{7397BFDE-47B6-4E7B-8758-75A17044FD12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A282A-89E1-4079-AB8B-8FF85E293021}" type="pres">
      <dgm:prSet presAssocID="{7397BFDE-47B6-4E7B-8758-75A17044FD12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60353-B7EE-446A-982C-8F1FF06986A4}" type="pres">
      <dgm:prSet presAssocID="{7397BFDE-47B6-4E7B-8758-75A17044FD12}" presName="quadrantPlaceholder" presStyleCnt="0"/>
      <dgm:spPr/>
    </dgm:pt>
    <dgm:pt modelId="{846D4406-CFB3-43B4-A55F-BB5361F291DB}" type="pres">
      <dgm:prSet presAssocID="{7397BFDE-47B6-4E7B-8758-75A17044FD12}" presName="center1" presStyleLbl="fgShp" presStyleIdx="0" presStyleCnt="2"/>
      <dgm:spPr/>
    </dgm:pt>
    <dgm:pt modelId="{8EE1140C-383A-41D1-AE69-F43D84FB920C}" type="pres">
      <dgm:prSet presAssocID="{7397BFDE-47B6-4E7B-8758-75A17044FD12}" presName="center2" presStyleLbl="fgShp" presStyleIdx="1" presStyleCnt="2"/>
      <dgm:spPr/>
    </dgm:pt>
  </dgm:ptLst>
  <dgm:cxnLst>
    <dgm:cxn modelId="{957AC3CB-1CBE-460D-84A3-A73D909F116B}" type="presOf" srcId="{B55F1769-6F23-45B4-8F4F-87891247EC9D}" destId="{FB2A282A-89E1-4079-AB8B-8FF85E293021}" srcOrd="0" destOrd="0" presId="urn:microsoft.com/office/officeart/2005/8/layout/cycle4"/>
    <dgm:cxn modelId="{7373A7F4-FF37-4168-8D42-B30C1D8A2515}" type="presOf" srcId="{F6478DC5-A745-4709-B4B2-9B409EDA5AB5}" destId="{94FF05EE-E015-4F92-8AA1-0053D03ECCEA}" srcOrd="0" destOrd="2" presId="urn:microsoft.com/office/officeart/2005/8/layout/cycle4"/>
    <dgm:cxn modelId="{DCF4E577-552E-410F-A2DF-96FAC3935A81}" type="presOf" srcId="{86A12C9C-3F45-4643-A6D5-62297B67D581}" destId="{106A03DB-6B01-49EA-ADEB-2953682D53B8}" srcOrd="1" destOrd="0" presId="urn:microsoft.com/office/officeart/2005/8/layout/cycle4"/>
    <dgm:cxn modelId="{DA365C70-4982-44CE-9030-6BD8F4A36624}" srcId="{742E1592-C8C8-49B0-A98D-AA03972C7532}" destId="{D1D4C6BE-05A3-415A-AAC5-3A937822D445}" srcOrd="0" destOrd="0" parTransId="{EFD89D2C-38C6-4527-BE0A-930AA7E56761}" sibTransId="{D9A02D85-E789-4B54-B0AA-05569EA5CC76}"/>
    <dgm:cxn modelId="{0B20C11D-F018-4607-B0F5-B0182EABDD83}" srcId="{7397BFDE-47B6-4E7B-8758-75A17044FD12}" destId="{742E1592-C8C8-49B0-A98D-AA03972C7532}" srcOrd="1" destOrd="0" parTransId="{A1C7825F-0786-4C11-A0D5-2A2C78F51A51}" sibTransId="{32F4E497-D11D-4FD1-BB78-3FC4298689C1}"/>
    <dgm:cxn modelId="{B4D75876-25F7-46B6-8324-324B52B798C8}" type="presOf" srcId="{82B1C63A-D92C-4D5A-8201-448FD8239F03}" destId="{5FFA2146-B422-470D-B77A-6F6B7E6FB022}" srcOrd="0" destOrd="0" presId="urn:microsoft.com/office/officeart/2005/8/layout/cycle4"/>
    <dgm:cxn modelId="{BE21F482-0701-4B2B-914B-8E9572B2AB06}" type="presOf" srcId="{5538A834-E535-4B9F-8143-0DE456791CE1}" destId="{44E1B240-B0AF-428E-9355-8E43D5318EE0}" srcOrd="0" destOrd="1" presId="urn:microsoft.com/office/officeart/2005/8/layout/cycle4"/>
    <dgm:cxn modelId="{A65BC30E-B3FA-4C61-AF05-124A84DEC031}" type="presOf" srcId="{32F29713-1767-4DF0-9840-363E2BB12315}" destId="{5FF271E6-D1E2-4D62-9A2A-B2100A3D3122}" srcOrd="1" destOrd="2" presId="urn:microsoft.com/office/officeart/2005/8/layout/cycle4"/>
    <dgm:cxn modelId="{4275EDE5-B829-4191-9E41-10D2941E5973}" type="presOf" srcId="{84CBDCC1-F96F-414F-891E-60AE03343D99}" destId="{EDAD04CB-4CE8-4373-8EA1-DE392A1CE5BA}" srcOrd="0" destOrd="0" presId="urn:microsoft.com/office/officeart/2005/8/layout/cycle4"/>
    <dgm:cxn modelId="{EF47D7DC-A3BF-4A60-821B-91E7832962E1}" srcId="{82B1C63A-D92C-4D5A-8201-448FD8239F03}" destId="{F899D3CE-CA69-4451-9AFC-6FB15833413F}" srcOrd="1" destOrd="0" parTransId="{37DB071A-ECB2-4236-A825-0CA799EDBC08}" sibTransId="{8DB94C36-5051-4E43-B551-B29142C09123}"/>
    <dgm:cxn modelId="{F8253535-967F-47EE-B952-06C2A2E0CDA0}" type="presOf" srcId="{7397BFDE-47B6-4E7B-8758-75A17044FD12}" destId="{A2B2B0D8-7B1E-44B0-8D5D-F35531FF001E}" srcOrd="0" destOrd="0" presId="urn:microsoft.com/office/officeart/2005/8/layout/cycle4"/>
    <dgm:cxn modelId="{85BAC55C-605F-401C-BAB0-232CD463D12D}" srcId="{84CBDCC1-F96F-414F-891E-60AE03343D99}" destId="{F6478DC5-A745-4709-B4B2-9B409EDA5AB5}" srcOrd="2" destOrd="0" parTransId="{3AA431FD-581B-49D6-8F0C-F16F4EA3A682}" sibTransId="{549CD408-C762-4339-A633-BCFF844DC06F}"/>
    <dgm:cxn modelId="{1D1064F8-33F4-4577-AB70-32415C1D5060}" type="presOf" srcId="{86A12C9C-3F45-4643-A6D5-62297B67D581}" destId="{98FF414E-C47C-4A11-BCE3-ABE85D673A5F}" srcOrd="0" destOrd="0" presId="urn:microsoft.com/office/officeart/2005/8/layout/cycle4"/>
    <dgm:cxn modelId="{B3293F6D-CD7C-4175-8572-6BD697A193EA}" srcId="{742E1592-C8C8-49B0-A98D-AA03972C7532}" destId="{5538A834-E535-4B9F-8143-0DE456791CE1}" srcOrd="1" destOrd="0" parTransId="{6AC3B756-6C23-4D3A-96F5-43A9B5004DC0}" sibTransId="{8B9E6272-06E0-4D65-8D94-763DC36C20DA}"/>
    <dgm:cxn modelId="{583F4820-F411-4D0D-BA6A-478D7495D4B9}" srcId="{742E1592-C8C8-49B0-A98D-AA03972C7532}" destId="{A251C1D7-76C0-42AE-A5A7-3098D3417D0A}" srcOrd="2" destOrd="0" parTransId="{F6B78687-974E-41D2-B474-A66A39807EC4}" sibTransId="{D9184E6D-5B0F-4E51-A2AB-59CFF7F3AFA7}"/>
    <dgm:cxn modelId="{D53D0C2F-F210-43C7-A2FF-980963949136}" srcId="{7397BFDE-47B6-4E7B-8758-75A17044FD12}" destId="{84CBDCC1-F96F-414F-891E-60AE03343D99}" srcOrd="2" destOrd="0" parTransId="{7885A68F-718A-4370-B79E-5595CA03119F}" sibTransId="{92D32602-CCF2-403A-9A13-48289E347B23}"/>
    <dgm:cxn modelId="{A6CC8125-2E0D-4A36-8602-1FD44FE00C4D}" type="presOf" srcId="{C9EC189D-B2BF-4537-A566-44A36A0B8909}" destId="{5FF271E6-D1E2-4D62-9A2A-B2100A3D3122}" srcOrd="1" destOrd="1" presId="urn:microsoft.com/office/officeart/2005/8/layout/cycle4"/>
    <dgm:cxn modelId="{30148B93-3075-41F8-8998-8FACC7336F07}" type="presOf" srcId="{32F29713-1767-4DF0-9840-363E2BB12315}" destId="{D84801B5-4E40-4C3F-80E3-E949861E73AB}" srcOrd="0" destOrd="2" presId="urn:microsoft.com/office/officeart/2005/8/layout/cycle4"/>
    <dgm:cxn modelId="{93874B63-491D-435F-B23D-17A4302CA812}" type="presOf" srcId="{A251C1D7-76C0-42AE-A5A7-3098D3417D0A}" destId="{44E1B240-B0AF-428E-9355-8E43D5318EE0}" srcOrd="0" destOrd="2" presId="urn:microsoft.com/office/officeart/2005/8/layout/cycle4"/>
    <dgm:cxn modelId="{EC9E01EB-57F4-488B-80D2-4C84D629FDF9}" srcId="{84CBDCC1-F96F-414F-891E-60AE03343D99}" destId="{691F4022-80C1-4FAE-8DEE-D7D70553E5F9}" srcOrd="1" destOrd="0" parTransId="{AD932A23-AD06-4209-874F-3A4BCD9C9F40}" sibTransId="{1BFE94E0-B5E2-434B-8B0E-BF009A6D8E02}"/>
    <dgm:cxn modelId="{BF8014C4-6B20-4DEE-B411-35D56CC76630}" srcId="{7397BFDE-47B6-4E7B-8758-75A17044FD12}" destId="{82B1C63A-D92C-4D5A-8201-448FD8239F03}" srcOrd="0" destOrd="0" parTransId="{8FE6345F-82A9-4562-BF0B-EAEFA38F4A31}" sibTransId="{084D579F-055E-4C69-923E-D3736D7728BF}"/>
    <dgm:cxn modelId="{E134C80E-AE63-41EC-A86B-CE9FA9BE053E}" type="presOf" srcId="{5538A834-E535-4B9F-8143-0DE456791CE1}" destId="{1F911467-76BD-4331-BBF0-C0FA1DB5C8A0}" srcOrd="1" destOrd="1" presId="urn:microsoft.com/office/officeart/2005/8/layout/cycle4"/>
    <dgm:cxn modelId="{71DC714C-BFA1-4DC3-A368-41B5C4FE6C05}" type="presOf" srcId="{742E1592-C8C8-49B0-A98D-AA03972C7532}" destId="{757AB0D6-755B-43A9-ACFC-6DC86C5B3AB6}" srcOrd="0" destOrd="0" presId="urn:microsoft.com/office/officeart/2005/8/layout/cycle4"/>
    <dgm:cxn modelId="{6246B1B3-67F2-4B65-924A-8B97A80BA3B1}" srcId="{B55F1769-6F23-45B4-8F4F-87891247EC9D}" destId="{9A4B264D-00DC-4F8A-8F95-97368B6AEC14}" srcOrd="0" destOrd="0" parTransId="{74FA1B38-59C4-429A-BFE7-9315EEF97B4F}" sibTransId="{311E3202-A1E1-46C7-B3C1-39B49EE22247}"/>
    <dgm:cxn modelId="{E359DC38-734E-46EA-BAD6-4E4EE2834C2D}" srcId="{84CBDCC1-F96F-414F-891E-60AE03343D99}" destId="{FD50D492-E832-43A5-BCBB-D7F8ECA35766}" srcOrd="0" destOrd="0" parTransId="{17367C62-FF34-4CB1-8F0D-92921EA6BBED}" sibTransId="{6B1951CC-B495-45D8-96BD-D76FF029E9D2}"/>
    <dgm:cxn modelId="{2542BC96-DA3B-4237-8CE0-9C414A908559}" type="presOf" srcId="{691F4022-80C1-4FAE-8DEE-D7D70553E5F9}" destId="{7C0C1A73-5A05-4896-AFA4-DEDA7C2AC6F0}" srcOrd="1" destOrd="1" presId="urn:microsoft.com/office/officeart/2005/8/layout/cycle4"/>
    <dgm:cxn modelId="{3CB4F5EB-1EA6-4CDC-B49B-1865712CE102}" srcId="{82B1C63A-D92C-4D5A-8201-448FD8239F03}" destId="{86A12C9C-3F45-4643-A6D5-62297B67D581}" srcOrd="0" destOrd="0" parTransId="{E80A16E8-738C-459B-B59C-002F7F9898D2}" sibTransId="{0C18AF77-166B-4344-86E0-08143FE9F161}"/>
    <dgm:cxn modelId="{4B97BCA3-AFD5-42C4-A582-D785BC852165}" type="presOf" srcId="{F899D3CE-CA69-4451-9AFC-6FB15833413F}" destId="{98FF414E-C47C-4A11-BCE3-ABE85D673A5F}" srcOrd="0" destOrd="1" presId="urn:microsoft.com/office/officeart/2005/8/layout/cycle4"/>
    <dgm:cxn modelId="{E63CC10F-4AFD-4332-BA2E-4F5A8554E875}" srcId="{B55F1769-6F23-45B4-8F4F-87891247EC9D}" destId="{32F29713-1767-4DF0-9840-363E2BB12315}" srcOrd="2" destOrd="0" parTransId="{8FF6B70F-BA46-4A99-9AB6-655DD6EF7E08}" sibTransId="{BFD0EE87-4D0E-4F34-872A-38B5F6B4C59B}"/>
    <dgm:cxn modelId="{BED1D37B-C177-4420-9CC0-11358DE1AA8F}" type="presOf" srcId="{9A4B264D-00DC-4F8A-8F95-97368B6AEC14}" destId="{D84801B5-4E40-4C3F-80E3-E949861E73AB}" srcOrd="0" destOrd="0" presId="urn:microsoft.com/office/officeart/2005/8/layout/cycle4"/>
    <dgm:cxn modelId="{09FE2282-C9FC-4076-B65E-F56F623E813C}" type="presOf" srcId="{F899D3CE-CA69-4451-9AFC-6FB15833413F}" destId="{106A03DB-6B01-49EA-ADEB-2953682D53B8}" srcOrd="1" destOrd="1" presId="urn:microsoft.com/office/officeart/2005/8/layout/cycle4"/>
    <dgm:cxn modelId="{5A63E68B-BD64-4FE7-B1E3-0800DF0E575C}" srcId="{B55F1769-6F23-45B4-8F4F-87891247EC9D}" destId="{C9EC189D-B2BF-4537-A566-44A36A0B8909}" srcOrd="1" destOrd="0" parTransId="{36DBDCE2-B4CB-42BA-9367-A717CF439312}" sibTransId="{8D14A6F8-68AB-42ED-8586-E7988A8C22A8}"/>
    <dgm:cxn modelId="{7460C145-A337-4428-ABEB-9A8728A85868}" type="presOf" srcId="{F6478DC5-A745-4709-B4B2-9B409EDA5AB5}" destId="{7C0C1A73-5A05-4896-AFA4-DEDA7C2AC6F0}" srcOrd="1" destOrd="2" presId="urn:microsoft.com/office/officeart/2005/8/layout/cycle4"/>
    <dgm:cxn modelId="{8E2C434B-30F1-4382-98C7-1523D1A46565}" srcId="{7397BFDE-47B6-4E7B-8758-75A17044FD12}" destId="{B55F1769-6F23-45B4-8F4F-87891247EC9D}" srcOrd="3" destOrd="0" parTransId="{9E14B077-C4B4-488D-9B11-51A073075294}" sibTransId="{0B6151C7-FA4E-4014-8E32-7FF069C608FC}"/>
    <dgm:cxn modelId="{264B8B7E-BA72-4C85-9440-5BD012B0E90F}" type="presOf" srcId="{FD50D492-E832-43A5-BCBB-D7F8ECA35766}" destId="{94FF05EE-E015-4F92-8AA1-0053D03ECCEA}" srcOrd="0" destOrd="0" presId="urn:microsoft.com/office/officeart/2005/8/layout/cycle4"/>
    <dgm:cxn modelId="{0FE32C78-A083-4536-9C45-52039100E90A}" type="presOf" srcId="{691F4022-80C1-4FAE-8DEE-D7D70553E5F9}" destId="{94FF05EE-E015-4F92-8AA1-0053D03ECCEA}" srcOrd="0" destOrd="1" presId="urn:microsoft.com/office/officeart/2005/8/layout/cycle4"/>
    <dgm:cxn modelId="{92069319-BC5C-40D1-847E-F859615348C9}" type="presOf" srcId="{C9EC189D-B2BF-4537-A566-44A36A0B8909}" destId="{D84801B5-4E40-4C3F-80E3-E949861E73AB}" srcOrd="0" destOrd="1" presId="urn:microsoft.com/office/officeart/2005/8/layout/cycle4"/>
    <dgm:cxn modelId="{D682951B-0926-4446-8C7E-4F3BA6FD94C8}" type="presOf" srcId="{9A4B264D-00DC-4F8A-8F95-97368B6AEC14}" destId="{5FF271E6-D1E2-4D62-9A2A-B2100A3D3122}" srcOrd="1" destOrd="0" presId="urn:microsoft.com/office/officeart/2005/8/layout/cycle4"/>
    <dgm:cxn modelId="{BEF5F755-99FB-49B0-A308-8137A388DC32}" type="presOf" srcId="{D1D4C6BE-05A3-415A-AAC5-3A937822D445}" destId="{1F911467-76BD-4331-BBF0-C0FA1DB5C8A0}" srcOrd="1" destOrd="0" presId="urn:microsoft.com/office/officeart/2005/8/layout/cycle4"/>
    <dgm:cxn modelId="{239020DA-9592-4F2E-A8F8-D5497B55EA81}" srcId="{7397BFDE-47B6-4E7B-8758-75A17044FD12}" destId="{520AB17B-A498-4BE6-9882-235EEC904C30}" srcOrd="4" destOrd="0" parTransId="{988012BD-3CE9-4D1B-BDEA-795D7D20351E}" sibTransId="{F257A1BF-0B00-42A0-B43B-912BE9A2B837}"/>
    <dgm:cxn modelId="{A6ABCA8E-12FC-400D-8DE1-862E16EE4724}" type="presOf" srcId="{A251C1D7-76C0-42AE-A5A7-3098D3417D0A}" destId="{1F911467-76BD-4331-BBF0-C0FA1DB5C8A0}" srcOrd="1" destOrd="2" presId="urn:microsoft.com/office/officeart/2005/8/layout/cycle4"/>
    <dgm:cxn modelId="{18D56D57-AC61-4DC8-AFDE-27B4D9553CAB}" type="presOf" srcId="{D1D4C6BE-05A3-415A-AAC5-3A937822D445}" destId="{44E1B240-B0AF-428E-9355-8E43D5318EE0}" srcOrd="0" destOrd="0" presId="urn:microsoft.com/office/officeart/2005/8/layout/cycle4"/>
    <dgm:cxn modelId="{AB8971B9-6F85-4951-9117-49596D979B1F}" type="presOf" srcId="{FD50D492-E832-43A5-BCBB-D7F8ECA35766}" destId="{7C0C1A73-5A05-4896-AFA4-DEDA7C2AC6F0}" srcOrd="1" destOrd="0" presId="urn:microsoft.com/office/officeart/2005/8/layout/cycle4"/>
    <dgm:cxn modelId="{41312763-E68A-4F04-94A9-241004FA059B}" type="presParOf" srcId="{A2B2B0D8-7B1E-44B0-8D5D-F35531FF001E}" destId="{664253ED-CE5E-4AC9-8AE6-BB89BE3FE0E8}" srcOrd="0" destOrd="0" presId="urn:microsoft.com/office/officeart/2005/8/layout/cycle4"/>
    <dgm:cxn modelId="{736A155E-BFE3-40B4-999C-FCF10ACC51C3}" type="presParOf" srcId="{664253ED-CE5E-4AC9-8AE6-BB89BE3FE0E8}" destId="{13CF2419-72A4-4D95-A37A-56B1CDF5ED52}" srcOrd="0" destOrd="0" presId="urn:microsoft.com/office/officeart/2005/8/layout/cycle4"/>
    <dgm:cxn modelId="{D351F7AC-49C8-4A55-8506-FA695792C3E6}" type="presParOf" srcId="{13CF2419-72A4-4D95-A37A-56B1CDF5ED52}" destId="{98FF414E-C47C-4A11-BCE3-ABE85D673A5F}" srcOrd="0" destOrd="0" presId="urn:microsoft.com/office/officeart/2005/8/layout/cycle4"/>
    <dgm:cxn modelId="{509FC86D-53E1-4B56-B9A8-F97B2E8F823F}" type="presParOf" srcId="{13CF2419-72A4-4D95-A37A-56B1CDF5ED52}" destId="{106A03DB-6B01-49EA-ADEB-2953682D53B8}" srcOrd="1" destOrd="0" presId="urn:microsoft.com/office/officeart/2005/8/layout/cycle4"/>
    <dgm:cxn modelId="{9C19BF4C-ECAE-4771-ACB2-37E8F625D3A7}" type="presParOf" srcId="{664253ED-CE5E-4AC9-8AE6-BB89BE3FE0E8}" destId="{99093F6A-4A09-41FB-BF44-62C38C04BF05}" srcOrd="1" destOrd="0" presId="urn:microsoft.com/office/officeart/2005/8/layout/cycle4"/>
    <dgm:cxn modelId="{28C73A17-6E82-481A-A775-C9D8F83CC59A}" type="presParOf" srcId="{99093F6A-4A09-41FB-BF44-62C38C04BF05}" destId="{44E1B240-B0AF-428E-9355-8E43D5318EE0}" srcOrd="0" destOrd="0" presId="urn:microsoft.com/office/officeart/2005/8/layout/cycle4"/>
    <dgm:cxn modelId="{DD7B147D-D51C-4D15-8C74-923AFDB98E59}" type="presParOf" srcId="{99093F6A-4A09-41FB-BF44-62C38C04BF05}" destId="{1F911467-76BD-4331-BBF0-C0FA1DB5C8A0}" srcOrd="1" destOrd="0" presId="urn:microsoft.com/office/officeart/2005/8/layout/cycle4"/>
    <dgm:cxn modelId="{951ED04C-4FA4-4AE5-AF54-1446E6578910}" type="presParOf" srcId="{664253ED-CE5E-4AC9-8AE6-BB89BE3FE0E8}" destId="{159AF941-5364-472B-A65F-320EEE47DFD0}" srcOrd="2" destOrd="0" presId="urn:microsoft.com/office/officeart/2005/8/layout/cycle4"/>
    <dgm:cxn modelId="{00296449-CEC0-4D0A-922D-F29FF199A27E}" type="presParOf" srcId="{159AF941-5364-472B-A65F-320EEE47DFD0}" destId="{94FF05EE-E015-4F92-8AA1-0053D03ECCEA}" srcOrd="0" destOrd="0" presId="urn:microsoft.com/office/officeart/2005/8/layout/cycle4"/>
    <dgm:cxn modelId="{77BA497C-733A-4466-A2F6-6CE811BA27CE}" type="presParOf" srcId="{159AF941-5364-472B-A65F-320EEE47DFD0}" destId="{7C0C1A73-5A05-4896-AFA4-DEDA7C2AC6F0}" srcOrd="1" destOrd="0" presId="urn:microsoft.com/office/officeart/2005/8/layout/cycle4"/>
    <dgm:cxn modelId="{A2573AAB-A870-496A-AB23-9DB3A57984B7}" type="presParOf" srcId="{664253ED-CE5E-4AC9-8AE6-BB89BE3FE0E8}" destId="{509685EA-F6C0-468F-BEEA-A09D668760F3}" srcOrd="3" destOrd="0" presId="urn:microsoft.com/office/officeart/2005/8/layout/cycle4"/>
    <dgm:cxn modelId="{C26190A2-2056-44FD-A3E8-5A56B1AECF07}" type="presParOf" srcId="{509685EA-F6C0-468F-BEEA-A09D668760F3}" destId="{D84801B5-4E40-4C3F-80E3-E949861E73AB}" srcOrd="0" destOrd="0" presId="urn:microsoft.com/office/officeart/2005/8/layout/cycle4"/>
    <dgm:cxn modelId="{6A2C638F-0C48-4B8B-91AA-749C8EE72922}" type="presParOf" srcId="{509685EA-F6C0-468F-BEEA-A09D668760F3}" destId="{5FF271E6-D1E2-4D62-9A2A-B2100A3D3122}" srcOrd="1" destOrd="0" presId="urn:microsoft.com/office/officeart/2005/8/layout/cycle4"/>
    <dgm:cxn modelId="{B86A9050-A8C9-477D-BA2A-4173E96C4FB2}" type="presParOf" srcId="{664253ED-CE5E-4AC9-8AE6-BB89BE3FE0E8}" destId="{9F7BEDDC-B0B1-4B23-96DE-CB3CAB981165}" srcOrd="4" destOrd="0" presId="urn:microsoft.com/office/officeart/2005/8/layout/cycle4"/>
    <dgm:cxn modelId="{A823080C-F16D-4CB1-A8EA-17A217D9F665}" type="presParOf" srcId="{A2B2B0D8-7B1E-44B0-8D5D-F35531FF001E}" destId="{8D4DB110-E791-44F1-9993-B29A4586E6CA}" srcOrd="1" destOrd="0" presId="urn:microsoft.com/office/officeart/2005/8/layout/cycle4"/>
    <dgm:cxn modelId="{8363F843-9A0D-4094-8A8E-4ADBF946E5A2}" type="presParOf" srcId="{8D4DB110-E791-44F1-9993-B29A4586E6CA}" destId="{5FFA2146-B422-470D-B77A-6F6B7E6FB022}" srcOrd="0" destOrd="0" presId="urn:microsoft.com/office/officeart/2005/8/layout/cycle4"/>
    <dgm:cxn modelId="{12AC62ED-5A82-4EA7-B369-80D0143ED47A}" type="presParOf" srcId="{8D4DB110-E791-44F1-9993-B29A4586E6CA}" destId="{757AB0D6-755B-43A9-ACFC-6DC86C5B3AB6}" srcOrd="1" destOrd="0" presId="urn:microsoft.com/office/officeart/2005/8/layout/cycle4"/>
    <dgm:cxn modelId="{82530ACB-B712-4B0D-BE20-DACF9B7A7922}" type="presParOf" srcId="{8D4DB110-E791-44F1-9993-B29A4586E6CA}" destId="{EDAD04CB-4CE8-4373-8EA1-DE392A1CE5BA}" srcOrd="2" destOrd="0" presId="urn:microsoft.com/office/officeart/2005/8/layout/cycle4"/>
    <dgm:cxn modelId="{C8CF206D-3824-4E3B-8D50-8ECAAC9E1B8E}" type="presParOf" srcId="{8D4DB110-E791-44F1-9993-B29A4586E6CA}" destId="{FB2A282A-89E1-4079-AB8B-8FF85E293021}" srcOrd="3" destOrd="0" presId="urn:microsoft.com/office/officeart/2005/8/layout/cycle4"/>
    <dgm:cxn modelId="{4DD957A1-76F0-4E83-8379-DEAC78A6EB34}" type="presParOf" srcId="{8D4DB110-E791-44F1-9993-B29A4586E6CA}" destId="{2DA60353-B7EE-446A-982C-8F1FF06986A4}" srcOrd="4" destOrd="0" presId="urn:microsoft.com/office/officeart/2005/8/layout/cycle4"/>
    <dgm:cxn modelId="{3D103805-8920-4114-851E-885E7BF5B2D2}" type="presParOf" srcId="{A2B2B0D8-7B1E-44B0-8D5D-F35531FF001E}" destId="{846D4406-CFB3-43B4-A55F-BB5361F291DB}" srcOrd="2" destOrd="0" presId="urn:microsoft.com/office/officeart/2005/8/layout/cycle4"/>
    <dgm:cxn modelId="{C6CDC571-E82C-4EF4-976F-885D67EA35A4}" type="presParOf" srcId="{A2B2B0D8-7B1E-44B0-8D5D-F35531FF001E}" destId="{8EE1140C-383A-41D1-AE69-F43D84FB920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2C939C-DB81-45A5-849A-47E8CF000D84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1954AC-3047-4019-BB20-B728907347B9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Consumers</a:t>
          </a:r>
          <a:endParaRPr lang="en-US" dirty="0">
            <a:solidFill>
              <a:srgbClr val="FDF0D5"/>
            </a:solidFill>
          </a:endParaRPr>
        </a:p>
      </dgm:t>
    </dgm:pt>
    <dgm:pt modelId="{9C11C333-A956-4481-9493-3EF23FE6829B}" type="parTrans" cxnId="{04179A87-904F-4091-A724-4A7C93CFE8FA}">
      <dgm:prSet/>
      <dgm:spPr/>
      <dgm:t>
        <a:bodyPr/>
        <a:lstStyle/>
        <a:p>
          <a:endParaRPr lang="en-US"/>
        </a:p>
      </dgm:t>
    </dgm:pt>
    <dgm:pt modelId="{2FEE5689-469D-4ACD-81D0-FFE4373D2821}" type="sibTrans" cxnId="{04179A87-904F-4091-A724-4A7C93CFE8FA}">
      <dgm:prSet/>
      <dgm:spPr/>
      <dgm:t>
        <a:bodyPr/>
        <a:lstStyle/>
        <a:p>
          <a:endParaRPr lang="en-US"/>
        </a:p>
      </dgm:t>
    </dgm:pt>
    <dgm:pt modelId="{C563430F-E55B-4C73-8CD8-D0C6AEE74E1F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Plan budgets effectively</a:t>
          </a:r>
          <a:endParaRPr lang="en-US" dirty="0">
            <a:solidFill>
              <a:srgbClr val="FDF0D5"/>
            </a:solidFill>
          </a:endParaRPr>
        </a:p>
      </dgm:t>
    </dgm:pt>
    <dgm:pt modelId="{4473D35A-3B5A-4912-A47B-0567EF3B7FDA}" type="parTrans" cxnId="{447A36A5-176D-415A-8AA6-4517E91B070F}">
      <dgm:prSet/>
      <dgm:spPr/>
      <dgm:t>
        <a:bodyPr/>
        <a:lstStyle/>
        <a:p>
          <a:endParaRPr lang="en-US"/>
        </a:p>
      </dgm:t>
    </dgm:pt>
    <dgm:pt modelId="{B97A7E3C-B0EF-46B8-84B5-8BF7E1EA9C43}" type="sibTrans" cxnId="{447A36A5-176D-415A-8AA6-4517E91B070F}">
      <dgm:prSet/>
      <dgm:spPr/>
      <dgm:t>
        <a:bodyPr/>
        <a:lstStyle/>
        <a:p>
          <a:endParaRPr lang="en-US"/>
        </a:p>
      </dgm:t>
    </dgm:pt>
    <dgm:pt modelId="{75082F82-B22E-45CB-982C-35AC6F25AD9F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Businesses</a:t>
          </a:r>
          <a:endParaRPr lang="en-US" dirty="0">
            <a:solidFill>
              <a:srgbClr val="FDF0D5"/>
            </a:solidFill>
          </a:endParaRPr>
        </a:p>
      </dgm:t>
    </dgm:pt>
    <dgm:pt modelId="{8D5E18CA-C0A4-4069-8D9C-F05EFDC96A7D}" type="parTrans" cxnId="{5360FF16-22AD-4486-B7BB-142C7CE9AAE2}">
      <dgm:prSet/>
      <dgm:spPr/>
      <dgm:t>
        <a:bodyPr/>
        <a:lstStyle/>
        <a:p>
          <a:endParaRPr lang="en-US"/>
        </a:p>
      </dgm:t>
    </dgm:pt>
    <dgm:pt modelId="{59AC6867-D78A-4795-8CCC-0B53A95D623C}" type="sibTrans" cxnId="{5360FF16-22AD-4486-B7BB-142C7CE9AAE2}">
      <dgm:prSet/>
      <dgm:spPr/>
      <dgm:t>
        <a:bodyPr/>
        <a:lstStyle/>
        <a:p>
          <a:endParaRPr lang="en-US"/>
        </a:p>
      </dgm:t>
    </dgm:pt>
    <dgm:pt modelId="{DB00A15F-E5F5-474E-8E2D-B7CE6E556D59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Optimize inventory</a:t>
          </a:r>
          <a:endParaRPr lang="en-US" dirty="0">
            <a:solidFill>
              <a:srgbClr val="FDF0D5"/>
            </a:solidFill>
          </a:endParaRPr>
        </a:p>
      </dgm:t>
    </dgm:pt>
    <dgm:pt modelId="{0381136B-ED00-48F8-9B22-EF7D296BC5BC}" type="parTrans" cxnId="{0A2D0A42-C781-49DE-8228-3819C474F249}">
      <dgm:prSet/>
      <dgm:spPr/>
      <dgm:t>
        <a:bodyPr/>
        <a:lstStyle/>
        <a:p>
          <a:endParaRPr lang="en-US"/>
        </a:p>
      </dgm:t>
    </dgm:pt>
    <dgm:pt modelId="{186AD26D-E497-4E79-8518-CAA59746384E}" type="sibTrans" cxnId="{0A2D0A42-C781-49DE-8228-3819C474F249}">
      <dgm:prSet/>
      <dgm:spPr/>
      <dgm:t>
        <a:bodyPr/>
        <a:lstStyle/>
        <a:p>
          <a:endParaRPr lang="en-US"/>
        </a:p>
      </dgm:t>
    </dgm:pt>
    <dgm:pt modelId="{F7C2B964-115F-409E-A89E-1425489288B9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Policymakers</a:t>
          </a:r>
          <a:endParaRPr lang="en-US" dirty="0">
            <a:solidFill>
              <a:srgbClr val="FDF0D5"/>
            </a:solidFill>
          </a:endParaRPr>
        </a:p>
      </dgm:t>
    </dgm:pt>
    <dgm:pt modelId="{EF289842-E058-4C8A-8B46-A5542B64243C}" type="parTrans" cxnId="{0A6E097C-ABE7-4410-96B5-7049F7B0F19F}">
      <dgm:prSet/>
      <dgm:spPr/>
      <dgm:t>
        <a:bodyPr/>
        <a:lstStyle/>
        <a:p>
          <a:endParaRPr lang="en-US"/>
        </a:p>
      </dgm:t>
    </dgm:pt>
    <dgm:pt modelId="{FB72C33A-2EA7-47BB-AC83-1EB1B0DC4D37}" type="sibTrans" cxnId="{0A6E097C-ABE7-4410-96B5-7049F7B0F19F}">
      <dgm:prSet/>
      <dgm:spPr/>
      <dgm:t>
        <a:bodyPr/>
        <a:lstStyle/>
        <a:p>
          <a:endParaRPr lang="en-US"/>
        </a:p>
      </dgm:t>
    </dgm:pt>
    <dgm:pt modelId="{DB32C178-06A9-44A8-91F5-0FF1BD8E7843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Design targeted interventions</a:t>
          </a:r>
          <a:endParaRPr lang="en-US" dirty="0">
            <a:solidFill>
              <a:srgbClr val="FDF0D5"/>
            </a:solidFill>
          </a:endParaRPr>
        </a:p>
      </dgm:t>
    </dgm:pt>
    <dgm:pt modelId="{FC269D66-B64A-4979-8E5F-1EF50A666EB0}" type="parTrans" cxnId="{9D8D39C3-7F93-4781-927A-CA84E5417685}">
      <dgm:prSet/>
      <dgm:spPr/>
      <dgm:t>
        <a:bodyPr/>
        <a:lstStyle/>
        <a:p>
          <a:endParaRPr lang="en-US"/>
        </a:p>
      </dgm:t>
    </dgm:pt>
    <dgm:pt modelId="{13386646-59B6-4398-8D9C-3DC82508F59E}" type="sibTrans" cxnId="{9D8D39C3-7F93-4781-927A-CA84E5417685}">
      <dgm:prSet/>
      <dgm:spPr/>
      <dgm:t>
        <a:bodyPr/>
        <a:lstStyle/>
        <a:p>
          <a:endParaRPr lang="en-US"/>
        </a:p>
      </dgm:t>
    </dgm:pt>
    <dgm:pt modelId="{7C4669F9-1B38-47D2-A706-BDAEE54ACE2F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Anticipate major expenses</a:t>
          </a:r>
          <a:endParaRPr lang="en-US" dirty="0">
            <a:solidFill>
              <a:srgbClr val="FDF0D5"/>
            </a:solidFill>
          </a:endParaRPr>
        </a:p>
      </dgm:t>
    </dgm:pt>
    <dgm:pt modelId="{40F81C8D-F486-405B-875F-0041EFBC7171}" type="parTrans" cxnId="{0836FBD7-FB88-4302-9F80-19A76EFEA73C}">
      <dgm:prSet/>
      <dgm:spPr/>
      <dgm:t>
        <a:bodyPr/>
        <a:lstStyle/>
        <a:p>
          <a:endParaRPr lang="en-US"/>
        </a:p>
      </dgm:t>
    </dgm:pt>
    <dgm:pt modelId="{19358252-1CB1-455F-95C4-BCBF8EC2904B}" type="sibTrans" cxnId="{0836FBD7-FB88-4302-9F80-19A76EFEA73C}">
      <dgm:prSet/>
      <dgm:spPr/>
      <dgm:t>
        <a:bodyPr/>
        <a:lstStyle/>
        <a:p>
          <a:endParaRPr lang="en-US"/>
        </a:p>
      </dgm:t>
    </dgm:pt>
    <dgm:pt modelId="{D9AF9B79-23CE-47DF-81C4-118029090BA9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Make informed purchasing decisions</a:t>
          </a:r>
          <a:endParaRPr lang="en-US" dirty="0">
            <a:solidFill>
              <a:srgbClr val="FDF0D5"/>
            </a:solidFill>
          </a:endParaRPr>
        </a:p>
      </dgm:t>
    </dgm:pt>
    <dgm:pt modelId="{70C4688B-32B3-4CB7-99AA-E604623262BA}" type="parTrans" cxnId="{69B7ECBE-8223-458C-80B2-B0748458AE3D}">
      <dgm:prSet/>
      <dgm:spPr/>
      <dgm:t>
        <a:bodyPr/>
        <a:lstStyle/>
        <a:p>
          <a:endParaRPr lang="en-US"/>
        </a:p>
      </dgm:t>
    </dgm:pt>
    <dgm:pt modelId="{CE0AB990-7077-4FDF-BB51-017D8CBF6CB7}" type="sibTrans" cxnId="{69B7ECBE-8223-458C-80B2-B0748458AE3D}">
      <dgm:prSet/>
      <dgm:spPr/>
      <dgm:t>
        <a:bodyPr/>
        <a:lstStyle/>
        <a:p>
          <a:endParaRPr lang="en-US"/>
        </a:p>
      </dgm:t>
    </dgm:pt>
    <dgm:pt modelId="{3D760DEE-4F3D-459F-BE3A-F123F69F4BEE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Manage supply chain</a:t>
          </a:r>
          <a:endParaRPr lang="en-US" dirty="0">
            <a:solidFill>
              <a:srgbClr val="FDF0D5"/>
            </a:solidFill>
          </a:endParaRPr>
        </a:p>
      </dgm:t>
    </dgm:pt>
    <dgm:pt modelId="{C8E2C49C-39EE-4681-938B-95653DDF2804}" type="parTrans" cxnId="{706F6E57-AD6F-486F-BDFE-D3C8F9743450}">
      <dgm:prSet/>
      <dgm:spPr/>
      <dgm:t>
        <a:bodyPr/>
        <a:lstStyle/>
        <a:p>
          <a:endParaRPr lang="en-US"/>
        </a:p>
      </dgm:t>
    </dgm:pt>
    <dgm:pt modelId="{D3BFE8DC-3572-4A57-BEA1-0DB3EDAE45BA}" type="sibTrans" cxnId="{706F6E57-AD6F-486F-BDFE-D3C8F9743450}">
      <dgm:prSet/>
      <dgm:spPr/>
      <dgm:t>
        <a:bodyPr/>
        <a:lstStyle/>
        <a:p>
          <a:endParaRPr lang="en-US"/>
        </a:p>
      </dgm:t>
    </dgm:pt>
    <dgm:pt modelId="{B46459CA-7BCF-4F78-9247-5BC84E98CBC2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Improve pricing strategies</a:t>
          </a:r>
          <a:endParaRPr lang="en-US" dirty="0">
            <a:solidFill>
              <a:srgbClr val="FDF0D5"/>
            </a:solidFill>
          </a:endParaRPr>
        </a:p>
      </dgm:t>
    </dgm:pt>
    <dgm:pt modelId="{07069604-B6C6-4138-9A2A-CF474780C982}" type="parTrans" cxnId="{1C74F462-9AD4-44A6-8147-DAE86A8C68F7}">
      <dgm:prSet/>
      <dgm:spPr/>
      <dgm:t>
        <a:bodyPr/>
        <a:lstStyle/>
        <a:p>
          <a:endParaRPr lang="en-US"/>
        </a:p>
      </dgm:t>
    </dgm:pt>
    <dgm:pt modelId="{8232277B-7941-4029-B145-8649342E6A9C}" type="sibTrans" cxnId="{1C74F462-9AD4-44A6-8147-DAE86A8C68F7}">
      <dgm:prSet/>
      <dgm:spPr/>
      <dgm:t>
        <a:bodyPr/>
        <a:lstStyle/>
        <a:p>
          <a:endParaRPr lang="en-US"/>
        </a:p>
      </dgm:t>
    </dgm:pt>
    <dgm:pt modelId="{A49975EA-34F3-4368-9903-2C617721EDCC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Monitor economic stability</a:t>
          </a:r>
          <a:endParaRPr lang="en-US" dirty="0">
            <a:solidFill>
              <a:srgbClr val="FDF0D5"/>
            </a:solidFill>
          </a:endParaRPr>
        </a:p>
      </dgm:t>
    </dgm:pt>
    <dgm:pt modelId="{DA5B0C04-1B96-47E0-8964-A1BFDCE7B5B9}" type="parTrans" cxnId="{79603664-45AB-4A7A-B283-91E2C77D7E37}">
      <dgm:prSet/>
      <dgm:spPr/>
      <dgm:t>
        <a:bodyPr/>
        <a:lstStyle/>
        <a:p>
          <a:endParaRPr lang="en-US"/>
        </a:p>
      </dgm:t>
    </dgm:pt>
    <dgm:pt modelId="{AEA9E759-5D98-4458-81D3-E7090FEE5A18}" type="sibTrans" cxnId="{79603664-45AB-4A7A-B283-91E2C77D7E37}">
      <dgm:prSet/>
      <dgm:spPr/>
      <dgm:t>
        <a:bodyPr/>
        <a:lstStyle/>
        <a:p>
          <a:endParaRPr lang="en-US"/>
        </a:p>
      </dgm:t>
    </dgm:pt>
    <dgm:pt modelId="{4269C73E-5E9B-4E66-A3E9-3867F9803D5E}">
      <dgm:prSet phldrT="[Text]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DF0D5"/>
              </a:solidFill>
            </a:rPr>
            <a:t>Data-driven decision making</a:t>
          </a:r>
          <a:endParaRPr lang="en-US" dirty="0">
            <a:solidFill>
              <a:srgbClr val="FDF0D5"/>
            </a:solidFill>
          </a:endParaRPr>
        </a:p>
      </dgm:t>
    </dgm:pt>
    <dgm:pt modelId="{512962DE-B302-4004-9C48-21D132CAF7D8}" type="parTrans" cxnId="{C283DABF-A9EA-4F68-B309-4679377C3931}">
      <dgm:prSet/>
      <dgm:spPr/>
      <dgm:t>
        <a:bodyPr/>
        <a:lstStyle/>
        <a:p>
          <a:endParaRPr lang="en-US"/>
        </a:p>
      </dgm:t>
    </dgm:pt>
    <dgm:pt modelId="{AFC81716-E34C-47A5-BB3E-48713FE88B1F}" type="sibTrans" cxnId="{C283DABF-A9EA-4F68-B309-4679377C3931}">
      <dgm:prSet/>
      <dgm:spPr/>
      <dgm:t>
        <a:bodyPr/>
        <a:lstStyle/>
        <a:p>
          <a:endParaRPr lang="en-US"/>
        </a:p>
      </dgm:t>
    </dgm:pt>
    <dgm:pt modelId="{4F1D6FCC-08C0-4141-93AA-C628B12346F5}" type="pres">
      <dgm:prSet presAssocID="{B62C939C-DB81-45A5-849A-47E8CF000D8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E9A4495-5DDF-4B86-B1DB-A0D5189422B0}" type="pres">
      <dgm:prSet presAssocID="{011954AC-3047-4019-BB20-B728907347B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27724-8E60-4FC8-A45C-C208D1954244}" type="pres">
      <dgm:prSet presAssocID="{2FEE5689-469D-4ACD-81D0-FFE4373D2821}" presName="sibTrans" presStyleCnt="0"/>
      <dgm:spPr/>
    </dgm:pt>
    <dgm:pt modelId="{CF47AD77-8898-4EC0-8C4F-3516BEA33AFB}" type="pres">
      <dgm:prSet presAssocID="{75082F82-B22E-45CB-982C-35AC6F25AD9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9F87B-CBE5-4A18-81DB-647CCDD24AE0}" type="pres">
      <dgm:prSet presAssocID="{59AC6867-D78A-4795-8CCC-0B53A95D623C}" presName="sibTrans" presStyleCnt="0"/>
      <dgm:spPr/>
    </dgm:pt>
    <dgm:pt modelId="{2E0B353B-3A00-48B5-ADDC-CD85291E6D73}" type="pres">
      <dgm:prSet presAssocID="{F7C2B964-115F-409E-A89E-1425489288B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7A36A5-176D-415A-8AA6-4517E91B070F}" srcId="{011954AC-3047-4019-BB20-B728907347B9}" destId="{C563430F-E55B-4C73-8CD8-D0C6AEE74E1F}" srcOrd="0" destOrd="0" parTransId="{4473D35A-3B5A-4912-A47B-0567EF3B7FDA}" sibTransId="{B97A7E3C-B0EF-46B8-84B5-8BF7E1EA9C43}"/>
    <dgm:cxn modelId="{54745752-5D6E-480E-8679-A892C5997086}" type="presOf" srcId="{DB00A15F-E5F5-474E-8E2D-B7CE6E556D59}" destId="{CF47AD77-8898-4EC0-8C4F-3516BEA33AFB}" srcOrd="0" destOrd="1" presId="urn:microsoft.com/office/officeart/2005/8/layout/hList6"/>
    <dgm:cxn modelId="{198D1315-F2E2-4D95-8CF2-B84CB6EE8BE2}" type="presOf" srcId="{C563430F-E55B-4C73-8CD8-D0C6AEE74E1F}" destId="{BE9A4495-5DDF-4B86-B1DB-A0D5189422B0}" srcOrd="0" destOrd="1" presId="urn:microsoft.com/office/officeart/2005/8/layout/hList6"/>
    <dgm:cxn modelId="{062C53AA-B42B-48DC-BCE1-7A9E8DBDB71B}" type="presOf" srcId="{4269C73E-5E9B-4E66-A3E9-3867F9803D5E}" destId="{2E0B353B-3A00-48B5-ADDC-CD85291E6D73}" srcOrd="0" destOrd="3" presId="urn:microsoft.com/office/officeart/2005/8/layout/hList6"/>
    <dgm:cxn modelId="{5360FF16-22AD-4486-B7BB-142C7CE9AAE2}" srcId="{B62C939C-DB81-45A5-849A-47E8CF000D84}" destId="{75082F82-B22E-45CB-982C-35AC6F25AD9F}" srcOrd="1" destOrd="0" parTransId="{8D5E18CA-C0A4-4069-8D9C-F05EFDC96A7D}" sibTransId="{59AC6867-D78A-4795-8CCC-0B53A95D623C}"/>
    <dgm:cxn modelId="{4EB53436-379C-4524-8D55-5186BD8B9776}" type="presOf" srcId="{75082F82-B22E-45CB-982C-35AC6F25AD9F}" destId="{CF47AD77-8898-4EC0-8C4F-3516BEA33AFB}" srcOrd="0" destOrd="0" presId="urn:microsoft.com/office/officeart/2005/8/layout/hList6"/>
    <dgm:cxn modelId="{79603664-45AB-4A7A-B283-91E2C77D7E37}" srcId="{F7C2B964-115F-409E-A89E-1425489288B9}" destId="{A49975EA-34F3-4368-9903-2C617721EDCC}" srcOrd="1" destOrd="0" parTransId="{DA5B0C04-1B96-47E0-8964-A1BFDCE7B5B9}" sibTransId="{AEA9E759-5D98-4458-81D3-E7090FEE5A18}"/>
    <dgm:cxn modelId="{E89CBE20-9CFC-4F52-9E48-4A7AE4F64506}" type="presOf" srcId="{011954AC-3047-4019-BB20-B728907347B9}" destId="{BE9A4495-5DDF-4B86-B1DB-A0D5189422B0}" srcOrd="0" destOrd="0" presId="urn:microsoft.com/office/officeart/2005/8/layout/hList6"/>
    <dgm:cxn modelId="{4B2D8D70-177B-435E-816C-94AA39F3E94C}" type="presOf" srcId="{DB32C178-06A9-44A8-91F5-0FF1BD8E7843}" destId="{2E0B353B-3A00-48B5-ADDC-CD85291E6D73}" srcOrd="0" destOrd="1" presId="urn:microsoft.com/office/officeart/2005/8/layout/hList6"/>
    <dgm:cxn modelId="{A071A664-4B33-4D21-98AE-177546A8575C}" type="presOf" srcId="{7C4669F9-1B38-47D2-A706-BDAEE54ACE2F}" destId="{BE9A4495-5DDF-4B86-B1DB-A0D5189422B0}" srcOrd="0" destOrd="2" presId="urn:microsoft.com/office/officeart/2005/8/layout/hList6"/>
    <dgm:cxn modelId="{04179A87-904F-4091-A724-4A7C93CFE8FA}" srcId="{B62C939C-DB81-45A5-849A-47E8CF000D84}" destId="{011954AC-3047-4019-BB20-B728907347B9}" srcOrd="0" destOrd="0" parTransId="{9C11C333-A956-4481-9493-3EF23FE6829B}" sibTransId="{2FEE5689-469D-4ACD-81D0-FFE4373D2821}"/>
    <dgm:cxn modelId="{0A2D0A42-C781-49DE-8228-3819C474F249}" srcId="{75082F82-B22E-45CB-982C-35AC6F25AD9F}" destId="{DB00A15F-E5F5-474E-8E2D-B7CE6E556D59}" srcOrd="0" destOrd="0" parTransId="{0381136B-ED00-48F8-9B22-EF7D296BC5BC}" sibTransId="{186AD26D-E497-4E79-8518-CAA59746384E}"/>
    <dgm:cxn modelId="{706F6E57-AD6F-486F-BDFE-D3C8F9743450}" srcId="{75082F82-B22E-45CB-982C-35AC6F25AD9F}" destId="{3D760DEE-4F3D-459F-BE3A-F123F69F4BEE}" srcOrd="1" destOrd="0" parTransId="{C8E2C49C-39EE-4681-938B-95653DDF2804}" sibTransId="{D3BFE8DC-3572-4A57-BEA1-0DB3EDAE45BA}"/>
    <dgm:cxn modelId="{C283DABF-A9EA-4F68-B309-4679377C3931}" srcId="{F7C2B964-115F-409E-A89E-1425489288B9}" destId="{4269C73E-5E9B-4E66-A3E9-3867F9803D5E}" srcOrd="2" destOrd="0" parTransId="{512962DE-B302-4004-9C48-21D132CAF7D8}" sibTransId="{AFC81716-E34C-47A5-BB3E-48713FE88B1F}"/>
    <dgm:cxn modelId="{81D4A740-454F-4D4B-8CF3-20ED718A8C59}" type="presOf" srcId="{A49975EA-34F3-4368-9903-2C617721EDCC}" destId="{2E0B353B-3A00-48B5-ADDC-CD85291E6D73}" srcOrd="0" destOrd="2" presId="urn:microsoft.com/office/officeart/2005/8/layout/hList6"/>
    <dgm:cxn modelId="{B19AF99F-A380-4760-9CD6-1010927A6962}" type="presOf" srcId="{D9AF9B79-23CE-47DF-81C4-118029090BA9}" destId="{BE9A4495-5DDF-4B86-B1DB-A0D5189422B0}" srcOrd="0" destOrd="3" presId="urn:microsoft.com/office/officeart/2005/8/layout/hList6"/>
    <dgm:cxn modelId="{1C74F462-9AD4-44A6-8147-DAE86A8C68F7}" srcId="{75082F82-B22E-45CB-982C-35AC6F25AD9F}" destId="{B46459CA-7BCF-4F78-9247-5BC84E98CBC2}" srcOrd="2" destOrd="0" parTransId="{07069604-B6C6-4138-9A2A-CF474780C982}" sibTransId="{8232277B-7941-4029-B145-8649342E6A9C}"/>
    <dgm:cxn modelId="{D48BEA29-5EDA-4A59-B8E0-21E55AAB4CA5}" type="presOf" srcId="{F7C2B964-115F-409E-A89E-1425489288B9}" destId="{2E0B353B-3A00-48B5-ADDC-CD85291E6D73}" srcOrd="0" destOrd="0" presId="urn:microsoft.com/office/officeart/2005/8/layout/hList6"/>
    <dgm:cxn modelId="{AAF8F69B-6A4D-47BF-88B7-8A83F82B68A2}" type="presOf" srcId="{3D760DEE-4F3D-459F-BE3A-F123F69F4BEE}" destId="{CF47AD77-8898-4EC0-8C4F-3516BEA33AFB}" srcOrd="0" destOrd="2" presId="urn:microsoft.com/office/officeart/2005/8/layout/hList6"/>
    <dgm:cxn modelId="{E1FAB16A-1B6B-4D5B-A918-39F4A99676D6}" type="presOf" srcId="{B46459CA-7BCF-4F78-9247-5BC84E98CBC2}" destId="{CF47AD77-8898-4EC0-8C4F-3516BEA33AFB}" srcOrd="0" destOrd="3" presId="urn:microsoft.com/office/officeart/2005/8/layout/hList6"/>
    <dgm:cxn modelId="{9D8D39C3-7F93-4781-927A-CA84E5417685}" srcId="{F7C2B964-115F-409E-A89E-1425489288B9}" destId="{DB32C178-06A9-44A8-91F5-0FF1BD8E7843}" srcOrd="0" destOrd="0" parTransId="{FC269D66-B64A-4979-8E5F-1EF50A666EB0}" sibTransId="{13386646-59B6-4398-8D9C-3DC82508F59E}"/>
    <dgm:cxn modelId="{0A6E097C-ABE7-4410-96B5-7049F7B0F19F}" srcId="{B62C939C-DB81-45A5-849A-47E8CF000D84}" destId="{F7C2B964-115F-409E-A89E-1425489288B9}" srcOrd="2" destOrd="0" parTransId="{EF289842-E058-4C8A-8B46-A5542B64243C}" sibTransId="{FB72C33A-2EA7-47BB-AC83-1EB1B0DC4D37}"/>
    <dgm:cxn modelId="{0836FBD7-FB88-4302-9F80-19A76EFEA73C}" srcId="{011954AC-3047-4019-BB20-B728907347B9}" destId="{7C4669F9-1B38-47D2-A706-BDAEE54ACE2F}" srcOrd="1" destOrd="0" parTransId="{40F81C8D-F486-405B-875F-0041EFBC7171}" sibTransId="{19358252-1CB1-455F-95C4-BCBF8EC2904B}"/>
    <dgm:cxn modelId="{DEF58C29-C1E3-4A46-9DEA-ABDEF6127154}" type="presOf" srcId="{B62C939C-DB81-45A5-849A-47E8CF000D84}" destId="{4F1D6FCC-08C0-4141-93AA-C628B12346F5}" srcOrd="0" destOrd="0" presId="urn:microsoft.com/office/officeart/2005/8/layout/hList6"/>
    <dgm:cxn modelId="{69B7ECBE-8223-458C-80B2-B0748458AE3D}" srcId="{011954AC-3047-4019-BB20-B728907347B9}" destId="{D9AF9B79-23CE-47DF-81C4-118029090BA9}" srcOrd="2" destOrd="0" parTransId="{70C4688B-32B3-4CB7-99AA-E604623262BA}" sibTransId="{CE0AB990-7077-4FDF-BB51-017D8CBF6CB7}"/>
    <dgm:cxn modelId="{3C1FB839-3825-435C-89AF-605B6DAE5E82}" type="presParOf" srcId="{4F1D6FCC-08C0-4141-93AA-C628B12346F5}" destId="{BE9A4495-5DDF-4B86-B1DB-A0D5189422B0}" srcOrd="0" destOrd="0" presId="urn:microsoft.com/office/officeart/2005/8/layout/hList6"/>
    <dgm:cxn modelId="{87EE5741-7E52-47FB-84CC-98393A8C1D47}" type="presParOf" srcId="{4F1D6FCC-08C0-4141-93AA-C628B12346F5}" destId="{0E127724-8E60-4FC8-A45C-C208D1954244}" srcOrd="1" destOrd="0" presId="urn:microsoft.com/office/officeart/2005/8/layout/hList6"/>
    <dgm:cxn modelId="{BBF8B162-162D-432C-A45C-5440EB9982E1}" type="presParOf" srcId="{4F1D6FCC-08C0-4141-93AA-C628B12346F5}" destId="{CF47AD77-8898-4EC0-8C4F-3516BEA33AFB}" srcOrd="2" destOrd="0" presId="urn:microsoft.com/office/officeart/2005/8/layout/hList6"/>
    <dgm:cxn modelId="{EC190511-178A-4455-B9E0-39FA433CFE96}" type="presParOf" srcId="{4F1D6FCC-08C0-4141-93AA-C628B12346F5}" destId="{8209F87B-CBE5-4A18-81DB-647CCDD24AE0}" srcOrd="3" destOrd="0" presId="urn:microsoft.com/office/officeart/2005/8/layout/hList6"/>
    <dgm:cxn modelId="{2F28A4C9-0C0E-4DDC-9F35-508529B92865}" type="presParOf" srcId="{4F1D6FCC-08C0-4141-93AA-C628B12346F5}" destId="{2E0B353B-3A00-48B5-ADDC-CD85291E6D73}" srcOrd="4" destOrd="0" presId="urn:microsoft.com/office/officeart/2005/8/layout/hList6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94FACE-1977-4670-AE2D-15BAA5E5D210}" type="doc">
      <dgm:prSet loTypeId="urn:microsoft.com/office/officeart/2005/8/layout/cycle2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BED0A7CE-12BF-4C52-87D7-BDF5BF7DF28A}">
      <dgm:prSet phldrT="[Text]" custT="1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sz="1650" b="0" i="0" u="sng" strike="noStrike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Next steps</a:t>
          </a:r>
          <a:endParaRPr lang="en-US" sz="1650" b="0" i="0" u="sng" strike="noStrike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</dgm:t>
    </dgm:pt>
    <dgm:pt modelId="{2CDB4D99-F7BA-40AC-85D5-3EBDE5A568DA}" type="parTrans" cxnId="{B047F566-EEA9-4CFB-9780-FC3EDD9E5337}">
      <dgm:prSet/>
      <dgm:spPr/>
      <dgm:t>
        <a:bodyPr/>
        <a:lstStyle/>
        <a:p>
          <a:endParaRPr lang="en-US"/>
        </a:p>
      </dgm:t>
    </dgm:pt>
    <dgm:pt modelId="{279AE181-8293-490C-B943-81FD78F6D188}" type="sibTrans" cxnId="{B047F566-EEA9-4CFB-9780-FC3EDD9E5337}">
      <dgm:prSet/>
      <dgm:spPr/>
      <dgm:t>
        <a:bodyPr/>
        <a:lstStyle/>
        <a:p>
          <a:endParaRPr lang="en-US"/>
        </a:p>
      </dgm:t>
    </dgm:pt>
    <dgm:pt modelId="{1F058885-0F99-4C9A-9383-0B31DC2611CB}">
      <dgm:prSet phldrT="[Text]" custT="1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sz="1650" b="1" i="0" u="none" strike="noStrike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Now</a:t>
          </a:r>
          <a:r>
            <a:rPr lang="en-US" sz="1650" b="0" i="0" u="none" strike="noStrike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: Deploy the model</a:t>
          </a:r>
          <a:endParaRPr lang="en-US" sz="1650" b="0" i="0" u="none" strike="noStrike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</dgm:t>
    </dgm:pt>
    <dgm:pt modelId="{D79974BA-F95F-4E5F-BDD3-C411B8A72F5F}" type="parTrans" cxnId="{FE716EB1-150E-4009-9787-F03694E0265F}">
      <dgm:prSet/>
      <dgm:spPr/>
      <dgm:t>
        <a:bodyPr/>
        <a:lstStyle/>
        <a:p>
          <a:endParaRPr lang="en-US"/>
        </a:p>
      </dgm:t>
    </dgm:pt>
    <dgm:pt modelId="{906B3A38-77D7-4804-AE6F-D9A71DF050EB}" type="sibTrans" cxnId="{FE716EB1-150E-4009-9787-F03694E0265F}">
      <dgm:prSet/>
      <dgm:spPr/>
      <dgm:t>
        <a:bodyPr/>
        <a:lstStyle/>
        <a:p>
          <a:endParaRPr lang="en-US"/>
        </a:p>
      </dgm:t>
    </dgm:pt>
    <dgm:pt modelId="{12014A13-919E-499D-A1C0-901CCF1E57DE}">
      <dgm:prSet phldrT="[Text]" custT="1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sz="1650" b="1" i="0" u="none" strike="noStrike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Phase-1</a:t>
          </a:r>
          <a:r>
            <a:rPr lang="en-US" sz="1650" b="0" i="0" u="none" strike="noStrike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: Enhance the model by providing county-specific forecasts</a:t>
          </a:r>
          <a:endParaRPr lang="en-US" sz="1650" b="0" i="0" u="none" strike="noStrike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</dgm:t>
    </dgm:pt>
    <dgm:pt modelId="{1FEA1590-2994-40F4-A2CE-364358D8CA60}" type="parTrans" cxnId="{0D3BF419-D6CA-4E81-8B17-DB752DC3940A}">
      <dgm:prSet/>
      <dgm:spPr/>
      <dgm:t>
        <a:bodyPr/>
        <a:lstStyle/>
        <a:p>
          <a:endParaRPr lang="en-US"/>
        </a:p>
      </dgm:t>
    </dgm:pt>
    <dgm:pt modelId="{508963FE-6263-4F55-931C-592FC7E5B621}" type="sibTrans" cxnId="{0D3BF419-D6CA-4E81-8B17-DB752DC3940A}">
      <dgm:prSet/>
      <dgm:spPr/>
      <dgm:t>
        <a:bodyPr/>
        <a:lstStyle/>
        <a:p>
          <a:endParaRPr lang="en-US"/>
        </a:p>
      </dgm:t>
    </dgm:pt>
    <dgm:pt modelId="{76782F73-A361-45C0-A582-BA6C904B392E}">
      <dgm:prSet phldrT="[Text]" custT="1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sz="1650" b="1" i="0" u="none" strike="noStrike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Phase-2</a:t>
          </a:r>
          <a:r>
            <a:rPr lang="en-US" sz="1650" b="0" i="0" u="none" strike="noStrike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: Develop SMS Alert System- to increase accessibility.</a:t>
          </a:r>
          <a:endParaRPr lang="en-US" sz="1650" b="0" i="0" u="none" strike="noStrike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</dgm:t>
    </dgm:pt>
    <dgm:pt modelId="{0D78AD5E-2B5B-4F1F-8DDE-03056DDF51E8}" type="parTrans" cxnId="{F41F7EA5-6C60-48EB-8161-775C68C55ADF}">
      <dgm:prSet/>
      <dgm:spPr/>
      <dgm:t>
        <a:bodyPr/>
        <a:lstStyle/>
        <a:p>
          <a:endParaRPr lang="en-US"/>
        </a:p>
      </dgm:t>
    </dgm:pt>
    <dgm:pt modelId="{2EBC60CB-E149-4E1F-B201-CD763427028A}" type="sibTrans" cxnId="{F41F7EA5-6C60-48EB-8161-775C68C55ADF}">
      <dgm:prSet/>
      <dgm:spPr/>
      <dgm:t>
        <a:bodyPr/>
        <a:lstStyle/>
        <a:p>
          <a:endParaRPr lang="en-US"/>
        </a:p>
      </dgm:t>
    </dgm:pt>
    <dgm:pt modelId="{2EA05810-D49B-447F-B28D-3046F21F7181}">
      <dgm:prSet phldrT="[Text]" custT="1"/>
      <dgm:spPr>
        <a:solidFill>
          <a:srgbClr val="003049"/>
        </a:solidFill>
        <a:ln>
          <a:noFill/>
        </a:ln>
      </dgm:spPr>
      <dgm:t>
        <a:bodyPr/>
        <a:lstStyle/>
        <a:p>
          <a:r>
            <a:rPr lang="en-US" sz="1650" b="1" i="0" u="none" strike="noStrike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Future</a:t>
          </a:r>
          <a:r>
            <a:rPr lang="en-US" sz="1650" b="0" i="0" u="none" strike="noStrike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: National partnerships.</a:t>
          </a:r>
          <a:endParaRPr lang="en-US" sz="1650" b="0" i="0" u="none" strike="noStrike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</dgm:t>
    </dgm:pt>
    <dgm:pt modelId="{DFFF3938-B2F3-4824-8A29-BDA99051B332}" type="parTrans" cxnId="{9589E89F-7EA7-43D2-9B49-8AD1420EA591}">
      <dgm:prSet/>
      <dgm:spPr/>
      <dgm:t>
        <a:bodyPr/>
        <a:lstStyle/>
        <a:p>
          <a:endParaRPr lang="en-US"/>
        </a:p>
      </dgm:t>
    </dgm:pt>
    <dgm:pt modelId="{9986846D-2E0E-4DB2-AF48-A8AAB338DA22}" type="sibTrans" cxnId="{9589E89F-7EA7-43D2-9B49-8AD1420EA591}">
      <dgm:prSet/>
      <dgm:spPr/>
      <dgm:t>
        <a:bodyPr/>
        <a:lstStyle/>
        <a:p>
          <a:endParaRPr lang="en-US"/>
        </a:p>
      </dgm:t>
    </dgm:pt>
    <dgm:pt modelId="{ED41033D-D1B0-4708-A93A-8CA430858225}" type="pres">
      <dgm:prSet presAssocID="{C994FACE-1977-4670-AE2D-15BAA5E5D21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C03E24-8617-497B-AE5D-BBE3C1F61DEF}" type="pres">
      <dgm:prSet presAssocID="{BED0A7CE-12BF-4C52-87D7-BDF5BF7DF28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7CE7EE-A6DE-4FC9-90BA-7C072E7DC2E9}" type="presOf" srcId="{2EA05810-D49B-447F-B28D-3046F21F7181}" destId="{2DC03E24-8617-497B-AE5D-BBE3C1F61DEF}" srcOrd="0" destOrd="4" presId="urn:microsoft.com/office/officeart/2005/8/layout/cycle2"/>
    <dgm:cxn modelId="{0E911D13-8BDC-426F-B132-5DE8A3783F81}" type="presOf" srcId="{C994FACE-1977-4670-AE2D-15BAA5E5D210}" destId="{ED41033D-D1B0-4708-A93A-8CA430858225}" srcOrd="0" destOrd="0" presId="urn:microsoft.com/office/officeart/2005/8/layout/cycle2"/>
    <dgm:cxn modelId="{CBAE6794-BC03-4573-87AD-A8FA6A90D48E}" type="presOf" srcId="{76782F73-A361-45C0-A582-BA6C904B392E}" destId="{2DC03E24-8617-497B-AE5D-BBE3C1F61DEF}" srcOrd="0" destOrd="3" presId="urn:microsoft.com/office/officeart/2005/8/layout/cycle2"/>
    <dgm:cxn modelId="{9589E89F-7EA7-43D2-9B49-8AD1420EA591}" srcId="{BED0A7CE-12BF-4C52-87D7-BDF5BF7DF28A}" destId="{2EA05810-D49B-447F-B28D-3046F21F7181}" srcOrd="3" destOrd="0" parTransId="{DFFF3938-B2F3-4824-8A29-BDA99051B332}" sibTransId="{9986846D-2E0E-4DB2-AF48-A8AAB338DA22}"/>
    <dgm:cxn modelId="{CBE88462-2C7D-413B-A5A2-F57E00D2B2E2}" type="presOf" srcId="{1F058885-0F99-4C9A-9383-0B31DC2611CB}" destId="{2DC03E24-8617-497B-AE5D-BBE3C1F61DEF}" srcOrd="0" destOrd="1" presId="urn:microsoft.com/office/officeart/2005/8/layout/cycle2"/>
    <dgm:cxn modelId="{0D3BF419-D6CA-4E81-8B17-DB752DC3940A}" srcId="{BED0A7CE-12BF-4C52-87D7-BDF5BF7DF28A}" destId="{12014A13-919E-499D-A1C0-901CCF1E57DE}" srcOrd="1" destOrd="0" parTransId="{1FEA1590-2994-40F4-A2CE-364358D8CA60}" sibTransId="{508963FE-6263-4F55-931C-592FC7E5B621}"/>
    <dgm:cxn modelId="{FE716EB1-150E-4009-9787-F03694E0265F}" srcId="{BED0A7CE-12BF-4C52-87D7-BDF5BF7DF28A}" destId="{1F058885-0F99-4C9A-9383-0B31DC2611CB}" srcOrd="0" destOrd="0" parTransId="{D79974BA-F95F-4E5F-BDD3-C411B8A72F5F}" sibTransId="{906B3A38-77D7-4804-AE6F-D9A71DF050EB}"/>
    <dgm:cxn modelId="{9C9B6695-BD95-4A94-B859-FC07FEC21477}" type="presOf" srcId="{BED0A7CE-12BF-4C52-87D7-BDF5BF7DF28A}" destId="{2DC03E24-8617-497B-AE5D-BBE3C1F61DEF}" srcOrd="0" destOrd="0" presId="urn:microsoft.com/office/officeart/2005/8/layout/cycle2"/>
    <dgm:cxn modelId="{A1D3E852-7EF2-4466-B25E-5E481C32FF5F}" type="presOf" srcId="{12014A13-919E-499D-A1C0-901CCF1E57DE}" destId="{2DC03E24-8617-497B-AE5D-BBE3C1F61DEF}" srcOrd="0" destOrd="2" presId="urn:microsoft.com/office/officeart/2005/8/layout/cycle2"/>
    <dgm:cxn modelId="{B047F566-EEA9-4CFB-9780-FC3EDD9E5337}" srcId="{C994FACE-1977-4670-AE2D-15BAA5E5D210}" destId="{BED0A7CE-12BF-4C52-87D7-BDF5BF7DF28A}" srcOrd="0" destOrd="0" parTransId="{2CDB4D99-F7BA-40AC-85D5-3EBDE5A568DA}" sibTransId="{279AE181-8293-490C-B943-81FD78F6D188}"/>
    <dgm:cxn modelId="{F41F7EA5-6C60-48EB-8161-775C68C55ADF}" srcId="{BED0A7CE-12BF-4C52-87D7-BDF5BF7DF28A}" destId="{76782F73-A361-45C0-A582-BA6C904B392E}" srcOrd="2" destOrd="0" parTransId="{0D78AD5E-2B5B-4F1F-8DDE-03056DDF51E8}" sibTransId="{2EBC60CB-E149-4E1F-B201-CD763427028A}"/>
    <dgm:cxn modelId="{C06FEB11-CA71-46FA-8A16-43E02A2165E7}" type="presParOf" srcId="{ED41033D-D1B0-4708-A93A-8CA430858225}" destId="{2DC03E24-8617-497B-AE5D-BBE3C1F61DE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F05EE-E015-4F92-8AA1-0053D03ECCEA}">
      <dsp:nvSpPr>
        <dsp:cNvPr id="0" name=""/>
        <dsp:cNvSpPr/>
      </dsp:nvSpPr>
      <dsp:spPr>
        <a:xfrm>
          <a:off x="5482608" y="2987652"/>
          <a:ext cx="2176043" cy="1409582"/>
        </a:xfrm>
        <a:prstGeom prst="roundRect">
          <a:avLst>
            <a:gd name="adj" fmla="val 10000"/>
          </a:avLst>
        </a:prstGeom>
        <a:solidFill>
          <a:srgbClr val="FDF0D5">
            <a:alpha val="9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780000"/>
              </a:solidFill>
            </a:rPr>
            <a:t>Processing</a:t>
          </a:r>
          <a:endParaRPr lang="en-US" sz="1100" kern="1200" dirty="0">
            <a:solidFill>
              <a:srgbClr val="78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780000"/>
              </a:solidFill>
            </a:rPr>
            <a:t>Building models</a:t>
          </a:r>
          <a:endParaRPr lang="en-US" sz="1200" kern="1200" dirty="0">
            <a:solidFill>
              <a:srgbClr val="78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780000"/>
              </a:solidFill>
            </a:rPr>
            <a:t>Success metrics</a:t>
          </a:r>
          <a:endParaRPr lang="en-US" sz="1200" kern="1200" dirty="0">
            <a:solidFill>
              <a:srgbClr val="780000"/>
            </a:solidFill>
          </a:endParaRPr>
        </a:p>
      </dsp:txBody>
      <dsp:txXfrm>
        <a:off x="6166385" y="3371012"/>
        <a:ext cx="1461302" cy="995259"/>
      </dsp:txXfrm>
    </dsp:sp>
    <dsp:sp modelId="{D84801B5-4E40-4C3F-80E3-E949861E73AB}">
      <dsp:nvSpPr>
        <dsp:cNvPr id="0" name=""/>
        <dsp:cNvSpPr/>
      </dsp:nvSpPr>
      <dsp:spPr>
        <a:xfrm>
          <a:off x="1380050" y="2995363"/>
          <a:ext cx="2176043" cy="1409582"/>
        </a:xfrm>
        <a:prstGeom prst="roundRect">
          <a:avLst>
            <a:gd name="adj" fmla="val 10000"/>
          </a:avLst>
        </a:prstGeom>
        <a:solidFill>
          <a:srgbClr val="FDF0D5">
            <a:alpha val="9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780000"/>
              </a:solidFill>
            </a:rPr>
            <a:t>Interactive visuals</a:t>
          </a:r>
          <a:endParaRPr lang="en-US" sz="1200" kern="1200" dirty="0">
            <a:solidFill>
              <a:srgbClr val="78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780000"/>
              </a:solidFill>
            </a:rPr>
            <a:t>Forecasts</a:t>
          </a:r>
          <a:endParaRPr lang="en-US" sz="1200" kern="1200" dirty="0">
            <a:solidFill>
              <a:srgbClr val="78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780000"/>
              </a:solidFill>
            </a:rPr>
            <a:t>Real-time </a:t>
          </a:r>
          <a:endParaRPr lang="en-US" sz="1200" kern="1200" dirty="0">
            <a:solidFill>
              <a:srgbClr val="780000"/>
            </a:solidFill>
          </a:endParaRPr>
        </a:p>
      </dsp:txBody>
      <dsp:txXfrm>
        <a:off x="1411014" y="3378722"/>
        <a:ext cx="1461302" cy="995259"/>
      </dsp:txXfrm>
    </dsp:sp>
    <dsp:sp modelId="{44E1B240-B0AF-428E-9355-8E43D5318EE0}">
      <dsp:nvSpPr>
        <dsp:cNvPr id="0" name=""/>
        <dsp:cNvSpPr/>
      </dsp:nvSpPr>
      <dsp:spPr>
        <a:xfrm>
          <a:off x="5259172" y="0"/>
          <a:ext cx="2176043" cy="1409582"/>
        </a:xfrm>
        <a:prstGeom prst="roundRect">
          <a:avLst>
            <a:gd name="adj" fmla="val 10000"/>
          </a:avLst>
        </a:prstGeom>
        <a:solidFill>
          <a:srgbClr val="FDF0D5">
            <a:alpha val="9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rgbClr val="780000"/>
              </a:solidFill>
            </a:rPr>
            <a:t>Clean missing values</a:t>
          </a:r>
          <a:endParaRPr lang="en-US" sz="1100" kern="1200" dirty="0">
            <a:solidFill>
              <a:srgbClr val="780000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rgbClr val="780000"/>
              </a:solidFill>
            </a:rPr>
            <a:t>Handle outliers</a:t>
          </a:r>
          <a:endParaRPr lang="en-US" sz="1100" kern="1200" dirty="0">
            <a:solidFill>
              <a:srgbClr val="780000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rgbClr val="780000"/>
              </a:solidFill>
            </a:rPr>
            <a:t>Feature engineering</a:t>
          </a:r>
          <a:endParaRPr lang="en-US" sz="1100" kern="1200" dirty="0">
            <a:solidFill>
              <a:srgbClr val="780000"/>
            </a:solidFill>
          </a:endParaRPr>
        </a:p>
      </dsp:txBody>
      <dsp:txXfrm>
        <a:off x="5942949" y="30964"/>
        <a:ext cx="1461302" cy="995259"/>
      </dsp:txXfrm>
    </dsp:sp>
    <dsp:sp modelId="{98FF414E-C47C-4A11-BCE3-ABE85D673A5F}">
      <dsp:nvSpPr>
        <dsp:cNvPr id="0" name=""/>
        <dsp:cNvSpPr/>
      </dsp:nvSpPr>
      <dsp:spPr>
        <a:xfrm>
          <a:off x="1331198" y="47199"/>
          <a:ext cx="1900469" cy="1252541"/>
        </a:xfrm>
        <a:prstGeom prst="roundRect">
          <a:avLst>
            <a:gd name="adj" fmla="val 10000"/>
          </a:avLst>
        </a:prstGeom>
        <a:solidFill>
          <a:srgbClr val="FDF0D5">
            <a:alpha val="9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rgbClr val="780000"/>
              </a:solidFill>
            </a:rPr>
            <a:t>KNBS Data</a:t>
          </a:r>
          <a:endParaRPr lang="en-US" sz="1100" kern="1200" dirty="0">
            <a:solidFill>
              <a:srgbClr val="780000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rgbClr val="780000"/>
              </a:solidFill>
            </a:rPr>
            <a:t>Market surveys</a:t>
          </a:r>
          <a:endParaRPr lang="en-US" sz="1100" kern="1200" dirty="0">
            <a:solidFill>
              <a:srgbClr val="780000"/>
            </a:solidFill>
          </a:endParaRPr>
        </a:p>
      </dsp:txBody>
      <dsp:txXfrm>
        <a:off x="1358712" y="74713"/>
        <a:ext cx="1275300" cy="884377"/>
      </dsp:txXfrm>
    </dsp:sp>
    <dsp:sp modelId="{5FFA2146-B422-470D-B77A-6F6B7E6FB022}">
      <dsp:nvSpPr>
        <dsp:cNvPr id="0" name=""/>
        <dsp:cNvSpPr/>
      </dsp:nvSpPr>
      <dsp:spPr>
        <a:xfrm>
          <a:off x="2620609" y="251081"/>
          <a:ext cx="1907341" cy="1907341"/>
        </a:xfrm>
        <a:prstGeom prst="pieWedge">
          <a:avLst/>
        </a:prstGeom>
        <a:solidFill>
          <a:srgbClr val="00304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 Collection</a:t>
          </a:r>
          <a:endParaRPr lang="en-US" sz="1600" kern="1200" dirty="0"/>
        </a:p>
      </dsp:txBody>
      <dsp:txXfrm>
        <a:off x="3179256" y="809728"/>
        <a:ext cx="1348694" cy="1348694"/>
      </dsp:txXfrm>
    </dsp:sp>
    <dsp:sp modelId="{757AB0D6-755B-43A9-ACFC-6DC86C5B3AB6}">
      <dsp:nvSpPr>
        <dsp:cNvPr id="0" name=""/>
        <dsp:cNvSpPr/>
      </dsp:nvSpPr>
      <dsp:spPr>
        <a:xfrm rot="5400000">
          <a:off x="4616049" y="251081"/>
          <a:ext cx="1907341" cy="1907341"/>
        </a:xfrm>
        <a:prstGeom prst="pieWedge">
          <a:avLst/>
        </a:prstGeom>
        <a:solidFill>
          <a:srgbClr val="00304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</a:t>
          </a:r>
          <a:r>
            <a:rPr lang="en-US" sz="1400" kern="1200" dirty="0" smtClean="0"/>
            <a:t>Processing</a:t>
          </a:r>
          <a:endParaRPr lang="en-US" sz="1400" kern="1200" dirty="0"/>
        </a:p>
      </dsp:txBody>
      <dsp:txXfrm rot="-5400000">
        <a:off x="4616049" y="809728"/>
        <a:ext cx="1348694" cy="1348694"/>
      </dsp:txXfrm>
    </dsp:sp>
    <dsp:sp modelId="{EDAD04CB-4CE8-4373-8EA1-DE392A1CE5BA}">
      <dsp:nvSpPr>
        <dsp:cNvPr id="0" name=""/>
        <dsp:cNvSpPr/>
      </dsp:nvSpPr>
      <dsp:spPr>
        <a:xfrm rot="10800000">
          <a:off x="4616049" y="2246522"/>
          <a:ext cx="1907341" cy="1907341"/>
        </a:xfrm>
        <a:prstGeom prst="pieWedge">
          <a:avLst/>
        </a:prstGeom>
        <a:solidFill>
          <a:srgbClr val="00304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ML Modeling</a:t>
          </a:r>
          <a:endParaRPr lang="en-US" sz="1600" kern="1200" dirty="0"/>
        </a:p>
      </dsp:txBody>
      <dsp:txXfrm rot="10800000">
        <a:off x="4616049" y="2246522"/>
        <a:ext cx="1348694" cy="1348694"/>
      </dsp:txXfrm>
    </dsp:sp>
    <dsp:sp modelId="{FB2A282A-89E1-4079-AB8B-8FF85E293021}">
      <dsp:nvSpPr>
        <dsp:cNvPr id="0" name=""/>
        <dsp:cNvSpPr/>
      </dsp:nvSpPr>
      <dsp:spPr>
        <a:xfrm rot="16200000">
          <a:off x="2620609" y="2246522"/>
          <a:ext cx="1907341" cy="1907341"/>
        </a:xfrm>
        <a:prstGeom prst="pieWedge">
          <a:avLst/>
        </a:prstGeom>
        <a:solidFill>
          <a:srgbClr val="00304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Dashboard</a:t>
          </a:r>
          <a:endParaRPr lang="en-US" sz="1600" kern="1200" dirty="0"/>
        </a:p>
      </dsp:txBody>
      <dsp:txXfrm rot="5400000">
        <a:off x="3179256" y="2246522"/>
        <a:ext cx="1348694" cy="1348694"/>
      </dsp:txXfrm>
    </dsp:sp>
    <dsp:sp modelId="{846D4406-CFB3-43B4-A55F-BB5361F291DB}">
      <dsp:nvSpPr>
        <dsp:cNvPr id="0" name=""/>
        <dsp:cNvSpPr/>
      </dsp:nvSpPr>
      <dsp:spPr>
        <a:xfrm>
          <a:off x="4242730" y="1806027"/>
          <a:ext cx="658539" cy="57264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1140C-383A-41D1-AE69-F43D84FB920C}">
      <dsp:nvSpPr>
        <dsp:cNvPr id="0" name=""/>
        <dsp:cNvSpPr/>
      </dsp:nvSpPr>
      <dsp:spPr>
        <a:xfrm rot="10800000">
          <a:off x="4242730" y="2026275"/>
          <a:ext cx="658539" cy="57264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A4495-5DDF-4B86-B1DB-A0D5189422B0}">
      <dsp:nvSpPr>
        <dsp:cNvPr id="0" name=""/>
        <dsp:cNvSpPr/>
      </dsp:nvSpPr>
      <dsp:spPr>
        <a:xfrm rot="16200000">
          <a:off x="-754080" y="755062"/>
          <a:ext cx="4064000" cy="2553874"/>
        </a:xfrm>
        <a:prstGeom prst="flowChartManualOperation">
          <a:avLst/>
        </a:prstGeom>
        <a:solidFill>
          <a:srgbClr val="00304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4579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rgbClr val="FDF0D5"/>
              </a:solidFill>
            </a:rPr>
            <a:t>Consumers</a:t>
          </a:r>
          <a:endParaRPr lang="en-US" sz="2600" kern="1200" dirty="0">
            <a:solidFill>
              <a:srgbClr val="FDF0D5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DF0D5"/>
              </a:solidFill>
            </a:rPr>
            <a:t>Plan budgets effectively</a:t>
          </a:r>
          <a:endParaRPr lang="en-US" sz="2000" kern="1200" dirty="0">
            <a:solidFill>
              <a:srgbClr val="FDF0D5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DF0D5"/>
              </a:solidFill>
            </a:rPr>
            <a:t>Anticipate major expenses</a:t>
          </a:r>
          <a:endParaRPr lang="en-US" sz="2000" kern="1200" dirty="0">
            <a:solidFill>
              <a:srgbClr val="FDF0D5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DF0D5"/>
              </a:solidFill>
            </a:rPr>
            <a:t>Make informed purchasing decisions</a:t>
          </a:r>
          <a:endParaRPr lang="en-US" sz="2000" kern="1200" dirty="0">
            <a:solidFill>
              <a:srgbClr val="FDF0D5"/>
            </a:solidFill>
          </a:endParaRPr>
        </a:p>
      </dsp:txBody>
      <dsp:txXfrm rot="5400000">
        <a:off x="983" y="812799"/>
        <a:ext cx="2553874" cy="2438400"/>
      </dsp:txXfrm>
    </dsp:sp>
    <dsp:sp modelId="{CF47AD77-8898-4EC0-8C4F-3516BEA33AFB}">
      <dsp:nvSpPr>
        <dsp:cNvPr id="0" name=""/>
        <dsp:cNvSpPr/>
      </dsp:nvSpPr>
      <dsp:spPr>
        <a:xfrm rot="16200000">
          <a:off x="1991334" y="755062"/>
          <a:ext cx="4064000" cy="2553874"/>
        </a:xfrm>
        <a:prstGeom prst="flowChartManualOperation">
          <a:avLst/>
        </a:prstGeom>
        <a:solidFill>
          <a:srgbClr val="00304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4579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rgbClr val="FDF0D5"/>
              </a:solidFill>
            </a:rPr>
            <a:t>Businesses</a:t>
          </a:r>
          <a:endParaRPr lang="en-US" sz="2600" kern="1200" dirty="0">
            <a:solidFill>
              <a:srgbClr val="FDF0D5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DF0D5"/>
              </a:solidFill>
            </a:rPr>
            <a:t>Optimize inventory</a:t>
          </a:r>
          <a:endParaRPr lang="en-US" sz="2000" kern="1200" dirty="0">
            <a:solidFill>
              <a:srgbClr val="FDF0D5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DF0D5"/>
              </a:solidFill>
            </a:rPr>
            <a:t>Manage supply chain</a:t>
          </a:r>
          <a:endParaRPr lang="en-US" sz="2000" kern="1200" dirty="0">
            <a:solidFill>
              <a:srgbClr val="FDF0D5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DF0D5"/>
              </a:solidFill>
            </a:rPr>
            <a:t>Improve pricing strategies</a:t>
          </a:r>
          <a:endParaRPr lang="en-US" sz="2000" kern="1200" dirty="0">
            <a:solidFill>
              <a:srgbClr val="FDF0D5"/>
            </a:solidFill>
          </a:endParaRPr>
        </a:p>
      </dsp:txBody>
      <dsp:txXfrm rot="5400000">
        <a:off x="2746397" y="812799"/>
        <a:ext cx="2553874" cy="2438400"/>
      </dsp:txXfrm>
    </dsp:sp>
    <dsp:sp modelId="{2E0B353B-3A00-48B5-ADDC-CD85291E6D73}">
      <dsp:nvSpPr>
        <dsp:cNvPr id="0" name=""/>
        <dsp:cNvSpPr/>
      </dsp:nvSpPr>
      <dsp:spPr>
        <a:xfrm rot="16200000">
          <a:off x="4736749" y="755062"/>
          <a:ext cx="4064000" cy="2553874"/>
        </a:xfrm>
        <a:prstGeom prst="flowChartManualOperation">
          <a:avLst/>
        </a:prstGeom>
        <a:solidFill>
          <a:srgbClr val="00304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4579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rgbClr val="FDF0D5"/>
              </a:solidFill>
            </a:rPr>
            <a:t>Policymakers</a:t>
          </a:r>
          <a:endParaRPr lang="en-US" sz="2600" kern="1200" dirty="0">
            <a:solidFill>
              <a:srgbClr val="FDF0D5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DF0D5"/>
              </a:solidFill>
            </a:rPr>
            <a:t>Design targeted interventions</a:t>
          </a:r>
          <a:endParaRPr lang="en-US" sz="2000" kern="1200" dirty="0">
            <a:solidFill>
              <a:srgbClr val="FDF0D5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DF0D5"/>
              </a:solidFill>
            </a:rPr>
            <a:t>Monitor economic stability</a:t>
          </a:r>
          <a:endParaRPr lang="en-US" sz="2000" kern="1200" dirty="0">
            <a:solidFill>
              <a:srgbClr val="FDF0D5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DF0D5"/>
              </a:solidFill>
            </a:rPr>
            <a:t>Data-driven decision making</a:t>
          </a:r>
          <a:endParaRPr lang="en-US" sz="2000" kern="1200" dirty="0">
            <a:solidFill>
              <a:srgbClr val="FDF0D5"/>
            </a:solidFill>
          </a:endParaRPr>
        </a:p>
      </dsp:txBody>
      <dsp:txXfrm rot="5400000">
        <a:off x="5491812" y="812799"/>
        <a:ext cx="2553874" cy="2438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3E24-8617-497B-AE5D-BBE3C1F61DEF}">
      <dsp:nvSpPr>
        <dsp:cNvPr id="0" name=""/>
        <dsp:cNvSpPr/>
      </dsp:nvSpPr>
      <dsp:spPr>
        <a:xfrm>
          <a:off x="1873115" y="2519"/>
          <a:ext cx="4346891" cy="4346891"/>
        </a:xfrm>
        <a:prstGeom prst="ellipse">
          <a:avLst/>
        </a:prstGeom>
        <a:solidFill>
          <a:srgbClr val="00304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l" defTabSz="7334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50" b="0" i="0" u="sng" strike="noStrike" kern="1200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Next steps</a:t>
          </a:r>
          <a:endParaRPr lang="en-US" sz="1650" b="0" i="0" u="sng" strike="noStrike" kern="1200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  <a:p>
          <a:pPr marL="171450" lvl="1" indent="-171450" algn="l" defTabSz="7334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50" b="1" i="0" u="none" strike="noStrike" kern="1200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Now</a:t>
          </a:r>
          <a:r>
            <a:rPr lang="en-US" sz="1650" b="0" i="0" u="none" strike="noStrike" kern="1200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: Deploy the model</a:t>
          </a:r>
          <a:endParaRPr lang="en-US" sz="1650" b="0" i="0" u="none" strike="noStrike" kern="1200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  <a:p>
          <a:pPr marL="171450" lvl="1" indent="-171450" algn="l" defTabSz="7334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50" b="1" i="0" u="none" strike="noStrike" kern="1200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Phase-1</a:t>
          </a:r>
          <a:r>
            <a:rPr lang="en-US" sz="1650" b="0" i="0" u="none" strike="noStrike" kern="1200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: Enhance the model by providing county-specific forecasts</a:t>
          </a:r>
          <a:endParaRPr lang="en-US" sz="1650" b="0" i="0" u="none" strike="noStrike" kern="1200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  <a:p>
          <a:pPr marL="171450" lvl="1" indent="-171450" algn="l" defTabSz="7334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50" b="1" i="0" u="none" strike="noStrike" kern="1200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Phase-2</a:t>
          </a:r>
          <a:r>
            <a:rPr lang="en-US" sz="1650" b="0" i="0" u="none" strike="noStrike" kern="1200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: Develop SMS Alert System- to increase accessibility.</a:t>
          </a:r>
          <a:endParaRPr lang="en-US" sz="1650" b="0" i="0" u="none" strike="noStrike" kern="1200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  <a:p>
          <a:pPr marL="171450" lvl="1" indent="-171450" algn="l" defTabSz="7334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50" b="1" i="0" u="none" strike="noStrike" kern="1200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Future</a:t>
          </a:r>
          <a:r>
            <a:rPr lang="en-US" sz="1650" b="0" i="0" u="none" strike="noStrike" kern="1200" cap="none" dirty="0" smtClean="0">
              <a:solidFill>
                <a:srgbClr val="FDF0D5"/>
              </a:solidFill>
              <a:latin typeface="Arial"/>
              <a:ea typeface="Arial"/>
              <a:cs typeface="Arial"/>
              <a:sym typeface="Nunito"/>
            </a:rPr>
            <a:t>: National partnerships.</a:t>
          </a:r>
          <a:endParaRPr lang="en-US" sz="1650" b="0" i="0" u="none" strike="noStrike" kern="1200" cap="none" dirty="0">
            <a:solidFill>
              <a:srgbClr val="FDF0D5"/>
            </a:solidFill>
            <a:latin typeface="Arial"/>
            <a:ea typeface="Arial"/>
            <a:cs typeface="Arial"/>
            <a:sym typeface="Nunito"/>
          </a:endParaRPr>
        </a:p>
      </dsp:txBody>
      <dsp:txXfrm>
        <a:off x="2509702" y="639106"/>
        <a:ext cx="3073717" cy="3073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a1187ee6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a1187ee6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a1187ee66_0_3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a1187ee66_0_3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a1187ee66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1a1187ee66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a1187ee66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1a1187ee66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9aec10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9aec10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a05ebc05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a05ebc05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a05ebc05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a05ebc05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a05ebc0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a05ebc05a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gggggg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a05ebc05a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a05ebc05a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a05ebc05a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a05ebc05a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a1187ee66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1a1187ee66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"/>
          <p:cNvPicPr preferRelativeResize="0"/>
          <p:nvPr/>
        </p:nvPicPr>
        <p:blipFill rotWithShape="1">
          <a:blip r:embed="rId2">
            <a:alphaModFix amt="6000"/>
          </a:blip>
          <a:srcRect t="1653" b="1662"/>
          <a:stretch/>
        </p:blipFill>
        <p:spPr>
          <a:xfrm>
            <a:off x="4189875" y="367350"/>
            <a:ext cx="5818901" cy="562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41" name="Google Shape;41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44" name="Google Shape;44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48" name="Google Shape;48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41" name="Google Shape;141;p14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45" name="Google Shape;145;p14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4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49" name="Google Shape;149;p1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" name="Google Shape;151;p14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61" name="Google Shape;16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7" name="Google Shape;297;p18"/>
          <p:cNvGrpSpPr/>
          <p:nvPr/>
        </p:nvGrpSpPr>
        <p:grpSpPr>
          <a:xfrm>
            <a:off x="5609460" y="179238"/>
            <a:ext cx="3216425" cy="3659864"/>
            <a:chOff x="5609460" y="179238"/>
            <a:chExt cx="3216425" cy="3659864"/>
          </a:xfrm>
        </p:grpSpPr>
        <p:sp>
          <p:nvSpPr>
            <p:cNvPr id="298" name="Google Shape;298;p18"/>
            <p:cNvSpPr/>
            <p:nvPr/>
          </p:nvSpPr>
          <p:spPr>
            <a:xfrm>
              <a:off x="8164759" y="1207909"/>
              <a:ext cx="448800" cy="4488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" name="Google Shape;300;p18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01" name="Google Shape;301;p18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rgbClr val="FA51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6954918" y="2930420"/>
                <a:ext cx="749400" cy="749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304" name="Google Shape;304;p18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8097550" y="1140700"/>
              <a:ext cx="583500" cy="5835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rgbClr val="0A96C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" name="Google Shape;307;p18"/>
            <p:cNvGrpSpPr/>
            <p:nvPr/>
          </p:nvGrpSpPr>
          <p:grpSpPr>
            <a:xfrm>
              <a:off x="7952720" y="179238"/>
              <a:ext cx="873165" cy="873002"/>
              <a:chOff x="7754428" y="208725"/>
              <a:chExt cx="541800" cy="541800"/>
            </a:xfrm>
          </p:grpSpPr>
          <p:sp>
            <p:nvSpPr>
              <p:cNvPr id="308" name="Google Shape;308;p18"/>
              <p:cNvSpPr/>
              <p:nvPr/>
            </p:nvSpPr>
            <p:spPr>
              <a:xfrm rot="-8648420">
                <a:off x="7867008" y="321315"/>
                <a:ext cx="316489" cy="316489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rgbClr val="FA510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0"/>
          <p:cNvGrpSpPr/>
          <p:nvPr/>
        </p:nvGrpSpPr>
        <p:grpSpPr>
          <a:xfrm>
            <a:off x="7801210" y="4105700"/>
            <a:ext cx="316800" cy="1036523"/>
            <a:chOff x="7801210" y="4105700"/>
            <a:chExt cx="316800" cy="1036523"/>
          </a:xfrm>
        </p:grpSpPr>
        <p:sp>
          <p:nvSpPr>
            <p:cNvPr id="316" name="Google Shape;316;p20"/>
            <p:cNvSpPr/>
            <p:nvPr/>
          </p:nvSpPr>
          <p:spPr>
            <a:xfrm>
              <a:off x="7801210" y="4453711"/>
              <a:ext cx="316800" cy="688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7801210" y="4105700"/>
              <a:ext cx="316800" cy="1036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7801210" y="4801723"/>
              <a:ext cx="316800" cy="34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20"/>
          <p:cNvGrpSpPr/>
          <p:nvPr/>
        </p:nvGrpSpPr>
        <p:grpSpPr>
          <a:xfrm>
            <a:off x="8259418" y="3757688"/>
            <a:ext cx="316800" cy="1384535"/>
            <a:chOff x="8259418" y="3757688"/>
            <a:chExt cx="316800" cy="1384535"/>
          </a:xfrm>
        </p:grpSpPr>
        <p:sp>
          <p:nvSpPr>
            <p:cNvPr id="320" name="Google Shape;320;p20"/>
            <p:cNvSpPr/>
            <p:nvPr/>
          </p:nvSpPr>
          <p:spPr>
            <a:xfrm>
              <a:off x="8259418" y="4453711"/>
              <a:ext cx="316800" cy="688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8259418" y="3757688"/>
              <a:ext cx="316800" cy="1384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8259418" y="4105700"/>
              <a:ext cx="316800" cy="1036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8259418" y="4801723"/>
              <a:ext cx="316800" cy="34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20"/>
          <p:cNvGrpSpPr/>
          <p:nvPr/>
        </p:nvGrpSpPr>
        <p:grpSpPr>
          <a:xfrm>
            <a:off x="8717625" y="3409675"/>
            <a:ext cx="316800" cy="1732548"/>
            <a:chOff x="8717625" y="3409675"/>
            <a:chExt cx="316800" cy="1732548"/>
          </a:xfrm>
        </p:grpSpPr>
        <p:sp>
          <p:nvSpPr>
            <p:cNvPr id="325" name="Google Shape;325;p20"/>
            <p:cNvSpPr/>
            <p:nvPr/>
          </p:nvSpPr>
          <p:spPr>
            <a:xfrm>
              <a:off x="8717625" y="4453711"/>
              <a:ext cx="316800" cy="688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8717625" y="3757688"/>
              <a:ext cx="316800" cy="1384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8717625" y="4105700"/>
              <a:ext cx="316800" cy="1036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8717625" y="3409675"/>
              <a:ext cx="316800" cy="1732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8717625" y="4801723"/>
              <a:ext cx="316800" cy="34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20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subTitle" idx="1"/>
          </p:nvPr>
        </p:nvSpPr>
        <p:spPr>
          <a:xfrm>
            <a:off x="824000" y="331907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10F"/>
              </a:buClr>
              <a:buSzPts val="1600"/>
              <a:buNone/>
              <a:defRPr sz="1600">
                <a:solidFill>
                  <a:srgbClr val="FA510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20"/>
          <p:cNvSpPr/>
          <p:nvPr/>
        </p:nvSpPr>
        <p:spPr>
          <a:xfrm>
            <a:off x="7343003" y="4801723"/>
            <a:ext cx="316800" cy="340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0"/>
          <p:cNvSpPr/>
          <p:nvPr/>
        </p:nvSpPr>
        <p:spPr>
          <a:xfrm>
            <a:off x="8460975" y="1817775"/>
            <a:ext cx="396600" cy="396600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0"/>
          <p:cNvSpPr/>
          <p:nvPr/>
        </p:nvSpPr>
        <p:spPr>
          <a:xfrm rot="-9830444">
            <a:off x="5403834" y="3078503"/>
            <a:ext cx="320148" cy="320148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0"/>
          <p:cNvGrpSpPr/>
          <p:nvPr/>
        </p:nvGrpSpPr>
        <p:grpSpPr>
          <a:xfrm>
            <a:off x="7647812" y="2704283"/>
            <a:ext cx="635219" cy="635219"/>
            <a:chOff x="6725725" y="2701260"/>
            <a:chExt cx="1208100" cy="1208100"/>
          </a:xfrm>
        </p:grpSpPr>
        <p:sp>
          <p:nvSpPr>
            <p:cNvPr id="337" name="Google Shape;337;p20"/>
            <p:cNvSpPr/>
            <p:nvPr/>
          </p:nvSpPr>
          <p:spPr>
            <a:xfrm rot="5400000">
              <a:off x="6725725" y="2701260"/>
              <a:ext cx="1208100" cy="12081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 rot="5400000">
              <a:off x="6954988" y="2930398"/>
              <a:ext cx="749700" cy="7497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0"/>
          <p:cNvSpPr/>
          <p:nvPr/>
        </p:nvSpPr>
        <p:spPr>
          <a:xfrm rot="2044777">
            <a:off x="5911449" y="867729"/>
            <a:ext cx="1554223" cy="1554223"/>
          </a:xfrm>
          <a:prstGeom prst="ellipse">
            <a:avLst/>
          </a:prstGeom>
          <a:solidFill>
            <a:srgbClr val="101F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 rot="-8648181">
            <a:off x="8076739" y="303034"/>
            <a:ext cx="625236" cy="625412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20"/>
          <p:cNvPicPr preferRelativeResize="0"/>
          <p:nvPr/>
        </p:nvPicPr>
        <p:blipFill rotWithShape="1">
          <a:blip r:embed="rId2">
            <a:alphaModFix/>
          </a:blip>
          <a:srcRect r="20810" b="23436"/>
          <a:stretch/>
        </p:blipFill>
        <p:spPr>
          <a:xfrm>
            <a:off x="4409425" y="565750"/>
            <a:ext cx="4734575" cy="4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 amt="6000"/>
          </a:blip>
          <a:srcRect t="1653" b="1662"/>
          <a:stretch/>
        </p:blipFill>
        <p:spPr>
          <a:xfrm>
            <a:off x="4189875" y="367350"/>
            <a:ext cx="5818901" cy="562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45" name="Google Shape;345;p2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46" name="Google Shape;346;p21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21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49" name="Google Shape;349;p21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21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53" name="Google Shape;353;p21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7" name="Google Shape;357;p21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2"/>
          <p:cNvPicPr preferRelativeResize="0"/>
          <p:nvPr/>
        </p:nvPicPr>
        <p:blipFill rotWithShape="1">
          <a:blip r:embed="rId2">
            <a:alphaModFix amt="6000"/>
          </a:blip>
          <a:srcRect t="1653" b="1662"/>
          <a:stretch/>
        </p:blipFill>
        <p:spPr>
          <a:xfrm>
            <a:off x="4189875" y="367350"/>
            <a:ext cx="5818901" cy="562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22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62" name="Google Shape;362;p22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63" name="Google Shape;363;p2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22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66" name="Google Shape;366;p22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22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70" name="Google Shape;370;p22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4" name="Google Shape;374;p2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3"/>
          <p:cNvPicPr preferRelativeResize="0"/>
          <p:nvPr/>
        </p:nvPicPr>
        <p:blipFill rotWithShape="1">
          <a:blip r:embed="rId2">
            <a:alphaModFix amt="6000"/>
          </a:blip>
          <a:srcRect t="1653" b="1662"/>
          <a:stretch/>
        </p:blipFill>
        <p:spPr>
          <a:xfrm>
            <a:off x="4189875" y="367350"/>
            <a:ext cx="5818901" cy="562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2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79" name="Google Shape;379;p2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80" name="Google Shape;380;p2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2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83" name="Google Shape;383;p2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" name="Google Shape;386;p2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87" name="Google Shape;387;p2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1" name="Google Shape;391;p2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597670" y="446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800"/>
              <a:buFont typeface="Nunito"/>
              <a:buNone/>
              <a:defRPr sz="18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97672" y="1484625"/>
            <a:ext cx="3833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sldNum" idx="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24"/>
          <p:cNvSpPr/>
          <p:nvPr/>
        </p:nvSpPr>
        <p:spPr>
          <a:xfrm rot="-8648181">
            <a:off x="8076739" y="303034"/>
            <a:ext cx="625236" cy="625412"/>
          </a:xfrm>
          <a:prstGeom prst="ellipse">
            <a:avLst/>
          </a:prstGeom>
          <a:solidFill>
            <a:srgbClr val="FFFFFF">
              <a:alpha val="16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24"/>
          <p:cNvPicPr preferRelativeResize="0"/>
          <p:nvPr/>
        </p:nvPicPr>
        <p:blipFill rotWithShape="1">
          <a:blip r:embed="rId2">
            <a:alphaModFix/>
          </a:blip>
          <a:srcRect t="1793" b="1802"/>
          <a:stretch/>
        </p:blipFill>
        <p:spPr>
          <a:xfrm>
            <a:off x="4342275" y="367350"/>
            <a:ext cx="4954126" cy="4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4"/>
          <p:cNvSpPr/>
          <p:nvPr/>
        </p:nvSpPr>
        <p:spPr>
          <a:xfrm>
            <a:off x="487841" y="618539"/>
            <a:ext cx="102300" cy="1023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4"/>
          <p:cNvPicPr preferRelativeResize="0"/>
          <p:nvPr/>
        </p:nvPicPr>
        <p:blipFill rotWithShape="1">
          <a:blip r:embed="rId2">
            <a:alphaModFix amt="6000"/>
          </a:blip>
          <a:srcRect t="1653" b="1662"/>
          <a:stretch/>
        </p:blipFill>
        <p:spPr>
          <a:xfrm>
            <a:off x="4189875" y="367350"/>
            <a:ext cx="5818901" cy="562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4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7" name="Google Shape;57;p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8" name="Google Shape;58;p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1" name="Google Shape;61;p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5" name="Google Shape;65;p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2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26"/>
          <p:cNvSpPr txBox="1">
            <a:spLocks noGrp="1"/>
          </p:cNvSpPr>
          <p:nvPr>
            <p:ph type="sldNum" idx="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26"/>
          <p:cNvSpPr/>
          <p:nvPr/>
        </p:nvSpPr>
        <p:spPr>
          <a:xfrm rot="-8648181">
            <a:off x="8076739" y="303034"/>
            <a:ext cx="625236" cy="625412"/>
          </a:xfrm>
          <a:prstGeom prst="ellipse">
            <a:avLst/>
          </a:prstGeom>
          <a:solidFill>
            <a:srgbClr val="FFFFFF">
              <a:alpha val="16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0" name="Google Shape;410;p26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4492075" y="228600"/>
            <a:ext cx="5393275" cy="53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6"/>
          <p:cNvSpPr txBox="1">
            <a:spLocks noGrp="1"/>
          </p:cNvSpPr>
          <p:nvPr>
            <p:ph type="title"/>
          </p:nvPr>
        </p:nvSpPr>
        <p:spPr>
          <a:xfrm>
            <a:off x="526425" y="487675"/>
            <a:ext cx="58578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750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/>
          <p:cNvPicPr preferRelativeResize="0"/>
          <p:nvPr/>
        </p:nvPicPr>
        <p:blipFill rotWithShape="1">
          <a:blip r:embed="rId2">
            <a:alphaModFix amt="26000"/>
          </a:blip>
          <a:srcRect t="1649" r="14864" b="16275"/>
          <a:stretch/>
        </p:blipFill>
        <p:spPr>
          <a:xfrm>
            <a:off x="4189875" y="367350"/>
            <a:ext cx="4954126" cy="4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96C1"/>
              </a:buClr>
              <a:buSzPts val="2800"/>
              <a:buFont typeface="Nunito"/>
              <a:buNone/>
              <a:defRPr>
                <a:solidFill>
                  <a:srgbClr val="0A96C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5" name="Google Shape;415;p2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2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04823"/>
              </a:buClr>
              <a:buSzPts val="2800"/>
              <a:buFont typeface="Nunito"/>
              <a:buNone/>
              <a:defRPr>
                <a:solidFill>
                  <a:srgbClr val="40482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833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ldNum" idx="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28"/>
          <p:cNvSpPr/>
          <p:nvPr/>
        </p:nvSpPr>
        <p:spPr>
          <a:xfrm rot="-8648181">
            <a:off x="8076739" y="303034"/>
            <a:ext cx="625236" cy="625412"/>
          </a:xfrm>
          <a:prstGeom prst="ellipse">
            <a:avLst/>
          </a:prstGeom>
          <a:solidFill>
            <a:srgbClr val="FFFFFF">
              <a:alpha val="16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28"/>
          <p:cNvPicPr preferRelativeResize="0"/>
          <p:nvPr/>
        </p:nvPicPr>
        <p:blipFill rotWithShape="1">
          <a:blip r:embed="rId2">
            <a:alphaModFix amt="26000"/>
          </a:blip>
          <a:srcRect t="1649" r="14864" b="16275"/>
          <a:stretch/>
        </p:blipFill>
        <p:spPr>
          <a:xfrm>
            <a:off x="4189875" y="367350"/>
            <a:ext cx="4954126" cy="4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8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9"/>
          <p:cNvPicPr preferRelativeResize="0"/>
          <p:nvPr/>
        </p:nvPicPr>
        <p:blipFill rotWithShape="1">
          <a:blip r:embed="rId2">
            <a:alphaModFix amt="26000"/>
          </a:blip>
          <a:srcRect t="1649" r="14864" b="16275"/>
          <a:stretch/>
        </p:blipFill>
        <p:spPr>
          <a:xfrm>
            <a:off x="4189875" y="367350"/>
            <a:ext cx="4954126" cy="4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510F"/>
              </a:buClr>
              <a:buSzPts val="2800"/>
              <a:buFont typeface="Nunito"/>
              <a:buNone/>
              <a:defRPr>
                <a:solidFill>
                  <a:srgbClr val="FA510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29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101F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30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40" name="Google Shape;440;p31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41" name="Google Shape;441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31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32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445" name="Google Shape;445;p3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446" name="Google Shape;446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3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450" name="Google Shape;450;p3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3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454" name="Google Shape;454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6" name="Google Shape;456;p32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60" name="Google Shape;460;p33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1" name="Google Shape;461;p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2" name="Google Shape;462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33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66" name="Google Shape;466;p3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4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469" name="Google Shape;469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72" name="Google Shape;472;p3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73" name="Google Shape;473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" name="Google Shape;477;p3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78" name="Google Shape;478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84" name="Google Shape;484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89" name="Google Shape;489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93" name="Google Shape;493;p3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99" name="Google Shape;499;p3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" name="Google Shape;503;p3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504" name="Google Shape;504;p3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3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508" name="Google Shape;508;p3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3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514" name="Google Shape;514;p3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3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519" name="Google Shape;519;p3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" name="Google Shape;523;p3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524" name="Google Shape;524;p3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" name="Google Shape;527;p3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528" name="Google Shape;528;p3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533" name="Google Shape;533;p3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" name="Google Shape;537;p3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538" name="Google Shape;538;p3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" name="Google Shape;543;p3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544" name="Google Shape;544;p3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" name="Google Shape;548;p3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549" name="Google Shape;549;p3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3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553" name="Google Shape;553;p3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558" name="Google Shape;558;p3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" name="Google Shape;563;p3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64" name="Google Shape;564;p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" name="Google Shape;568;p3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69" name="Google Shape;569;p3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3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73" name="Google Shape;573;p3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3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79" name="Google Shape;579;p3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3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84" name="Google Shape;584;p3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" name="Google Shape;588;p3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89" name="Google Shape;589;p3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3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93" name="Google Shape;593;p3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7" name="Google Shape;597;p35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598" name="Google Shape;598;p35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"/>
          <p:cNvPicPr preferRelativeResize="0"/>
          <p:nvPr/>
        </p:nvPicPr>
        <p:blipFill rotWithShape="1">
          <a:blip r:embed="rId2">
            <a:alphaModFix amt="6000"/>
          </a:blip>
          <a:srcRect t="1653" b="1662"/>
          <a:stretch/>
        </p:blipFill>
        <p:spPr>
          <a:xfrm>
            <a:off x="4189875" y="367350"/>
            <a:ext cx="5818901" cy="562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74" name="Google Shape;74;p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75" name="Google Shape;75;p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8" name="Google Shape;78;p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82" name="Google Shape;82;p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597670" y="446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800"/>
              <a:buFont typeface="Nunito"/>
              <a:buNone/>
              <a:defRPr sz="18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body" idx="1"/>
          </p:nvPr>
        </p:nvSpPr>
        <p:spPr>
          <a:xfrm>
            <a:off x="597672" y="1484625"/>
            <a:ext cx="3833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sldNum" idx="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6"/>
          <p:cNvSpPr/>
          <p:nvPr/>
        </p:nvSpPr>
        <p:spPr>
          <a:xfrm rot="-8648181">
            <a:off x="8076739" y="303034"/>
            <a:ext cx="625236" cy="625412"/>
          </a:xfrm>
          <a:prstGeom prst="ellipse">
            <a:avLst/>
          </a:prstGeom>
          <a:solidFill>
            <a:srgbClr val="FFFFFF">
              <a:alpha val="16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2">
            <a:alphaModFix/>
          </a:blip>
          <a:srcRect t="1793" b="1802"/>
          <a:stretch/>
        </p:blipFill>
        <p:spPr>
          <a:xfrm>
            <a:off x="4342275" y="367350"/>
            <a:ext cx="4954126" cy="4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/>
          <p:nvPr/>
        </p:nvSpPr>
        <p:spPr>
          <a:xfrm>
            <a:off x="487841" y="618539"/>
            <a:ext cx="102300" cy="1023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ldNum" idx="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8"/>
          <p:cNvSpPr/>
          <p:nvPr/>
        </p:nvSpPr>
        <p:spPr>
          <a:xfrm rot="-8648181">
            <a:off x="8076739" y="303034"/>
            <a:ext cx="625236" cy="625412"/>
          </a:xfrm>
          <a:prstGeom prst="ellipse">
            <a:avLst/>
          </a:prstGeom>
          <a:solidFill>
            <a:srgbClr val="FFFFFF">
              <a:alpha val="16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5" name="Google Shape;105;p8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4492075" y="228600"/>
            <a:ext cx="5393275" cy="53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526425" y="487675"/>
            <a:ext cx="58578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75000"/>
              <a:buNone/>
              <a:defRPr sz="1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ct val="1750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9"/>
          <p:cNvPicPr preferRelativeResize="0"/>
          <p:nvPr/>
        </p:nvPicPr>
        <p:blipFill rotWithShape="1">
          <a:blip r:embed="rId2">
            <a:alphaModFix amt="26000"/>
          </a:blip>
          <a:srcRect t="1649" r="14864" b="16275"/>
          <a:stretch/>
        </p:blipFill>
        <p:spPr>
          <a:xfrm>
            <a:off x="4189875" y="367350"/>
            <a:ext cx="4954126" cy="4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A96C1"/>
              </a:buClr>
              <a:buSzPts val="2800"/>
              <a:buFont typeface="Nunito"/>
              <a:buNone/>
              <a:defRPr>
                <a:solidFill>
                  <a:srgbClr val="0A96C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04823"/>
              </a:buClr>
              <a:buSzPts val="2800"/>
              <a:buFont typeface="Nunito"/>
              <a:buNone/>
              <a:defRPr>
                <a:solidFill>
                  <a:srgbClr val="40482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833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sldNum" idx="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0"/>
          <p:cNvSpPr/>
          <p:nvPr/>
        </p:nvSpPr>
        <p:spPr>
          <a:xfrm rot="-8648181">
            <a:off x="8076739" y="303034"/>
            <a:ext cx="625236" cy="625412"/>
          </a:xfrm>
          <a:prstGeom prst="ellipse">
            <a:avLst/>
          </a:prstGeom>
          <a:solidFill>
            <a:srgbClr val="FFFFFF">
              <a:alpha val="16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2">
            <a:alphaModFix amt="26000"/>
          </a:blip>
          <a:srcRect t="1649" r="14864" b="16275"/>
          <a:stretch/>
        </p:blipFill>
        <p:spPr>
          <a:xfrm>
            <a:off x="4189875" y="367350"/>
            <a:ext cx="4954126" cy="4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0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1"/>
          <p:cNvPicPr preferRelativeResize="0"/>
          <p:nvPr/>
        </p:nvPicPr>
        <p:blipFill rotWithShape="1">
          <a:blip r:embed="rId2">
            <a:alphaModFix amt="26000"/>
          </a:blip>
          <a:srcRect t="1649" r="14864" b="16275"/>
          <a:stretch/>
        </p:blipFill>
        <p:spPr>
          <a:xfrm>
            <a:off x="4189875" y="367350"/>
            <a:ext cx="4954126" cy="4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510F"/>
              </a:buClr>
              <a:buSzPts val="2800"/>
              <a:buFont typeface="Nunito"/>
              <a:buNone/>
              <a:defRPr>
                <a:solidFill>
                  <a:srgbClr val="FA510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Char char="●"/>
              <a:defRPr>
                <a:solidFill>
                  <a:srgbClr val="101F3C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●"/>
              <a:defRPr>
                <a:solidFill>
                  <a:srgbClr val="101F3C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○"/>
              <a:defRPr>
                <a:solidFill>
                  <a:srgbClr val="101F3C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Char char="■"/>
              <a:defRPr>
                <a:solidFill>
                  <a:srgbClr val="101F3C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101F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1124473" y="837981"/>
            <a:ext cx="149400" cy="149400"/>
          </a:xfrm>
          <a:prstGeom prst="ellipse">
            <a:avLst/>
          </a:prstGeom>
          <a:noFill/>
          <a:ln w="38100" cap="flat" cmpd="sng">
            <a:solidFill>
              <a:srgbClr val="FA51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rgbClr val="003049">
            <a:alpha val="81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Font typeface="Nunito"/>
              <a:buChar char="●"/>
              <a:defRPr sz="13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○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■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●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○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■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●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○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■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rgbClr val="003049">
            <a:alpha val="81000"/>
          </a:srgbClr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2800"/>
              <a:buFont typeface="Nunito"/>
              <a:buNone/>
              <a:defRPr sz="2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2" name="Google Shape;31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300"/>
              <a:buFont typeface="Nunito"/>
              <a:buChar char="●"/>
              <a:defRPr sz="13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○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■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●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○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■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●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○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F3C"/>
              </a:buClr>
              <a:buSzPts val="1100"/>
              <a:buFont typeface="Nunito"/>
              <a:buChar char="■"/>
              <a:defRPr sz="1100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800" b="1">
                <a:solidFill>
                  <a:srgbClr val="101F3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tanley.njihia/viz/Inflation_Tracker/CommodityDashboard?publish=ye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spaces/Lenteta/Shilingi_Ai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54237" cy="5143499"/>
          </a:xfrm>
          <a:prstGeom prst="rect">
            <a:avLst/>
          </a:prstGeom>
          <a:blipFill dpi="0" rotWithShape="1">
            <a:blip r:embed="rId4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4716" y="1168164"/>
            <a:ext cx="5718412" cy="2650224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rgbClr val="FDF0D5"/>
                </a:solidFill>
              </a:rPr>
              <a:t>INFLATION TRACKER</a:t>
            </a:r>
            <a:r>
              <a:rPr lang="en-US" sz="6600" dirty="0">
                <a:solidFill>
                  <a:srgbClr val="FDF0D5"/>
                </a:solidFill>
              </a:rPr>
              <a:t/>
            </a:r>
            <a:br>
              <a:rPr lang="en-US" sz="6600" dirty="0">
                <a:solidFill>
                  <a:srgbClr val="FDF0D5"/>
                </a:solidFill>
              </a:rPr>
            </a:br>
            <a:r>
              <a:rPr lang="en-US" sz="4800" dirty="0" smtClean="0">
                <a:solidFill>
                  <a:srgbClr val="FDF0D5"/>
                </a:solidFill>
              </a:rPr>
              <a:t>Ctrl_Z – Shilingi AI</a:t>
            </a:r>
            <a:endParaRPr lang="en-US" sz="4800" dirty="0">
              <a:solidFill>
                <a:srgbClr val="FDF0D5"/>
              </a:solidFill>
            </a:endParaRPr>
          </a:p>
        </p:txBody>
      </p:sp>
      <p:pic>
        <p:nvPicPr>
          <p:cNvPr id="4" name="WhatsApp Video 2025-11-06 at 09.21.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9923" y="0"/>
            <a:ext cx="37940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9144000" cy="4517409"/>
          </a:xfrm>
          <a:prstGeom prst="rect">
            <a:avLst/>
          </a:prstGeom>
        </p:spPr>
      </p:pic>
      <p:sp>
        <p:nvSpPr>
          <p:cNvPr id="672" name="Google Shape;672;p47"/>
          <p:cNvSpPr txBox="1">
            <a:spLocks noGrp="1"/>
          </p:cNvSpPr>
          <p:nvPr>
            <p:ph type="title"/>
          </p:nvPr>
        </p:nvSpPr>
        <p:spPr>
          <a:xfrm>
            <a:off x="0" y="4455992"/>
            <a:ext cx="8932460" cy="66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FDF0D5"/>
                </a:solidFill>
                <a:latin typeface="Nunito" panose="020B0604020202020204" charset="0"/>
              </a:rPr>
              <a:t>Key </a:t>
            </a:r>
            <a:r>
              <a:rPr lang="en-US" sz="1400" dirty="0">
                <a:solidFill>
                  <a:srgbClr val="FDF0D5"/>
                </a:solidFill>
                <a:latin typeface="Nunito" panose="020B0604020202020204" charset="0"/>
              </a:rPr>
              <a:t>spikes: 2021–2022 due to global energy crisis and Russia-Ukraine war.</a:t>
            </a:r>
            <a:br>
              <a:rPr lang="en-US" sz="1400" dirty="0">
                <a:solidFill>
                  <a:srgbClr val="FDF0D5"/>
                </a:solidFill>
                <a:latin typeface="Nunito" panose="020B0604020202020204" charset="0"/>
              </a:rPr>
            </a:br>
            <a:r>
              <a:rPr lang="en-US" sz="1400" dirty="0">
                <a:solidFill>
                  <a:srgbClr val="FDF0D5"/>
                </a:solidFill>
                <a:latin typeface="Nunito" panose="020B0604020202020204" charset="0"/>
              </a:rPr>
              <a:t>Recent trend: Post-2023 correction as oil prices stabilize and government interventions take effect</a:t>
            </a:r>
            <a:r>
              <a:rPr lang="en-US" sz="1400" dirty="0" smtClean="0">
                <a:solidFill>
                  <a:srgbClr val="FDF0D5"/>
                </a:solidFill>
                <a:latin typeface="Nunito" panose="020B0604020202020204" charset="0"/>
              </a:rPr>
              <a:t>.</a:t>
            </a:r>
            <a:endParaRPr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001157" y="4859885"/>
            <a:ext cx="125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Price trends&gt;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6556" y="2361064"/>
            <a:ext cx="2927444" cy="1815882"/>
          </a:xfrm>
          <a:prstGeom prst="rect">
            <a:avLst/>
          </a:prstGeom>
          <a:solidFill>
            <a:srgbClr val="780000">
              <a:alpha val="81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DF0D5"/>
                </a:solidFill>
                <a:latin typeface="Nunito" panose="020B0604020202020204" charset="0"/>
                <a:sym typeface="Nunito"/>
              </a:rPr>
              <a:t>Crude oil prices are the primary driver of inflationary trends in Kenya, influencing electricity, petrol, diesel, and kerosene prices directly</a:t>
            </a:r>
            <a:r>
              <a:rPr lang="en-US" b="1" dirty="0" smtClean="0">
                <a:solidFill>
                  <a:srgbClr val="FDF0D5"/>
                </a:solidFill>
                <a:latin typeface="Nunito" panose="020B0604020202020204" charset="0"/>
                <a:sym typeface="Nunito"/>
              </a:rPr>
              <a:t>.</a:t>
            </a:r>
          </a:p>
          <a:p>
            <a:pPr marL="285750" indent="-285750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rgbClr val="FDF0D5"/>
                </a:solidFill>
                <a:latin typeface="Nunito" panose="020B0604020202020204" charset="0"/>
                <a:sym typeface="Nunito"/>
              </a:rPr>
              <a:t>Food </a:t>
            </a:r>
            <a:r>
              <a:rPr lang="en-US" b="1" dirty="0">
                <a:solidFill>
                  <a:srgbClr val="FDF0D5"/>
                </a:solidFill>
                <a:latin typeface="Nunito" panose="020B0604020202020204" charset="0"/>
                <a:sym typeface="Nunito"/>
              </a:rPr>
              <a:t>prices (potatoes) are indirectly affected through transport and input costs</a:t>
            </a:r>
            <a:r>
              <a:rPr lang="en-US" b="1" dirty="0" smtClean="0">
                <a:solidFill>
                  <a:srgbClr val="FDF0D5"/>
                </a:solidFill>
                <a:latin typeface="Nunito" panose="020B0604020202020204" charset="0"/>
                <a:sym typeface="Nunito"/>
              </a:rPr>
              <a:t>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9"/>
          <p:cNvSpPr txBox="1">
            <a:spLocks noGrp="1"/>
          </p:cNvSpPr>
          <p:nvPr>
            <p:ph type="title"/>
          </p:nvPr>
        </p:nvSpPr>
        <p:spPr>
          <a:xfrm>
            <a:off x="0" y="4462818"/>
            <a:ext cx="9144000" cy="680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" sz="1650" b="0" dirty="0">
                <a:solidFill>
                  <a:srgbClr val="FDF0D5"/>
                </a:solidFill>
                <a:latin typeface="Arial"/>
                <a:ea typeface="Arial"/>
                <a:cs typeface="Arial"/>
                <a:sym typeface="Arial"/>
              </a:rPr>
              <a:t>Vegetables, Grains and Flour are the least priced commodity categories over the years while Fuel &amp; Energy and Dairy &amp; Meat are consistently the highest priced.</a:t>
            </a:r>
            <a:endParaRPr sz="1650" b="0" dirty="0">
              <a:solidFill>
                <a:srgbClr val="FDF0D5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472"/>
            <a:ext cx="9144000" cy="4483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7311" y="4895556"/>
            <a:ext cx="1273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Models&gt;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DF0D5"/>
                </a:solidFill>
              </a:rPr>
              <a:t>MODEL PERFORMANCE</a:t>
            </a:r>
            <a:endParaRPr lang="en-US" dirty="0">
              <a:solidFill>
                <a:srgbClr val="FDF0D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670" y="4061800"/>
            <a:ext cx="7884414" cy="108169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5000"/>
              </a:lnSpc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 smtClean="0">
                <a:solidFill>
                  <a:srgbClr val="FDF0D5"/>
                </a:solidFill>
              </a:rPr>
              <a:t>BEST MODELS</a:t>
            </a:r>
          </a:p>
          <a:p>
            <a:pPr>
              <a:lnSpc>
                <a:spcPct val="125000"/>
              </a:lnSpc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DF0D5"/>
                </a:solidFill>
              </a:rPr>
              <a:t>The combination of </a:t>
            </a:r>
            <a:r>
              <a:rPr lang="en-US" sz="1600" dirty="0" smtClean="0">
                <a:solidFill>
                  <a:srgbClr val="FDF0D5"/>
                </a:solidFill>
              </a:rPr>
              <a:t>Prophet</a:t>
            </a:r>
            <a:r>
              <a:rPr lang="en-US" sz="1600" dirty="0">
                <a:solidFill>
                  <a:srgbClr val="FDF0D5"/>
                </a:solidFill>
              </a:rPr>
              <a:t>, </a:t>
            </a:r>
            <a:r>
              <a:rPr lang="en-US" sz="1600" dirty="0" err="1">
                <a:solidFill>
                  <a:srgbClr val="FDF0D5"/>
                </a:solidFill>
              </a:rPr>
              <a:t>XGBoost</a:t>
            </a:r>
            <a:r>
              <a:rPr lang="en-US" sz="1600" dirty="0">
                <a:solidFill>
                  <a:srgbClr val="FDF0D5"/>
                </a:solidFill>
              </a:rPr>
              <a:t>, and </a:t>
            </a:r>
            <a:r>
              <a:rPr lang="en-US" sz="1600" dirty="0" smtClean="0">
                <a:solidFill>
                  <a:srgbClr val="FDF0D5"/>
                </a:solidFill>
              </a:rPr>
              <a:t>K-Means </a:t>
            </a:r>
            <a:r>
              <a:rPr lang="en-US" sz="1600" dirty="0">
                <a:solidFill>
                  <a:srgbClr val="FDF0D5"/>
                </a:solidFill>
              </a:rPr>
              <a:t>provides a robust, production-ready analytics </a:t>
            </a:r>
            <a:r>
              <a:rPr lang="en-US" sz="1600" dirty="0">
                <a:solidFill>
                  <a:srgbClr val="FDF0D5"/>
                </a:solidFill>
              </a:rPr>
              <a:t>stack</a:t>
            </a:r>
          </a:p>
          <a:p>
            <a:pPr>
              <a:lnSpc>
                <a:spcPct val="125000"/>
              </a:lnSpc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 smtClean="0">
                <a:solidFill>
                  <a:srgbClr val="FDF0D5"/>
                </a:solidFill>
              </a:rPr>
              <a:t>Prophet  - Best accuracy for CPI &amp; commodities, captures seasonality, production-ready  </a:t>
            </a:r>
          </a:p>
          <a:p>
            <a:pPr>
              <a:lnSpc>
                <a:spcPct val="125000"/>
              </a:lnSpc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 err="1" smtClean="0">
                <a:solidFill>
                  <a:srgbClr val="FDF0D5"/>
                </a:solidFill>
              </a:rPr>
              <a:t>XGBoost</a:t>
            </a:r>
            <a:r>
              <a:rPr lang="en-US" sz="1650" dirty="0">
                <a:solidFill>
                  <a:srgbClr val="FDF0D5"/>
                </a:solidFill>
              </a:rPr>
              <a:t> </a:t>
            </a:r>
            <a:r>
              <a:rPr lang="en-US" sz="1650" dirty="0">
                <a:solidFill>
                  <a:srgbClr val="FDF0D5"/>
                </a:solidFill>
              </a:rPr>
              <a:t>- Excellent </a:t>
            </a:r>
            <a:r>
              <a:rPr lang="en-US" sz="1650" dirty="0">
                <a:solidFill>
                  <a:srgbClr val="FDF0D5"/>
                </a:solidFill>
              </a:rPr>
              <a:t>for classification and complex non-linear patterns                </a:t>
            </a:r>
            <a:r>
              <a:rPr lang="en-US" sz="1650" dirty="0">
                <a:solidFill>
                  <a:srgbClr val="FDF0D5"/>
                </a:solidFill>
              </a:rPr>
              <a:t> </a:t>
            </a:r>
            <a:endParaRPr lang="en-US" sz="1650" dirty="0">
              <a:solidFill>
                <a:srgbClr val="FDF0D5"/>
              </a:solidFill>
            </a:endParaRPr>
          </a:p>
          <a:p>
            <a:pPr>
              <a:lnSpc>
                <a:spcPct val="125000"/>
              </a:lnSpc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>
                <a:solidFill>
                  <a:srgbClr val="FDF0D5"/>
                </a:solidFill>
              </a:rPr>
              <a:t>K-Means -  Identifies </a:t>
            </a:r>
            <a:r>
              <a:rPr lang="en-US" sz="1650" dirty="0">
                <a:solidFill>
                  <a:srgbClr val="FDF0D5"/>
                </a:solidFill>
              </a:rPr>
              <a:t>commodity clusters, supports targeted forecasting and strategy  </a:t>
            </a:r>
            <a:r>
              <a:rPr lang="en-US" dirty="0"/>
              <a:t>  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2575"/>
              </p:ext>
            </p:extLst>
          </p:nvPr>
        </p:nvGraphicFramePr>
        <p:xfrm>
          <a:off x="395785" y="855473"/>
          <a:ext cx="8632210" cy="30887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1125">
                  <a:extLst>
                    <a:ext uri="{9D8B030D-6E8A-4147-A177-3AD203B41FA5}">
                      <a16:colId xmlns:a16="http://schemas.microsoft.com/office/drawing/2014/main" val="2898411372"/>
                    </a:ext>
                  </a:extLst>
                </a:gridCol>
                <a:gridCol w="638727">
                  <a:extLst>
                    <a:ext uri="{9D8B030D-6E8A-4147-A177-3AD203B41FA5}">
                      <a16:colId xmlns:a16="http://schemas.microsoft.com/office/drawing/2014/main" val="2808320051"/>
                    </a:ext>
                  </a:extLst>
                </a:gridCol>
                <a:gridCol w="1005056">
                  <a:extLst>
                    <a:ext uri="{9D8B030D-6E8A-4147-A177-3AD203B41FA5}">
                      <a16:colId xmlns:a16="http://schemas.microsoft.com/office/drawing/2014/main" val="3648202771"/>
                    </a:ext>
                  </a:extLst>
                </a:gridCol>
                <a:gridCol w="723265">
                  <a:extLst>
                    <a:ext uri="{9D8B030D-6E8A-4147-A177-3AD203B41FA5}">
                      <a16:colId xmlns:a16="http://schemas.microsoft.com/office/drawing/2014/main" val="811920653"/>
                    </a:ext>
                  </a:extLst>
                </a:gridCol>
                <a:gridCol w="1671962">
                  <a:extLst>
                    <a:ext uri="{9D8B030D-6E8A-4147-A177-3AD203B41FA5}">
                      <a16:colId xmlns:a16="http://schemas.microsoft.com/office/drawing/2014/main" val="4227977611"/>
                    </a:ext>
                  </a:extLst>
                </a:gridCol>
                <a:gridCol w="817195">
                  <a:extLst>
                    <a:ext uri="{9D8B030D-6E8A-4147-A177-3AD203B41FA5}">
                      <a16:colId xmlns:a16="http://schemas.microsoft.com/office/drawing/2014/main" val="848261145"/>
                    </a:ext>
                  </a:extLst>
                </a:gridCol>
                <a:gridCol w="2864880">
                  <a:extLst>
                    <a:ext uri="{9D8B030D-6E8A-4147-A177-3AD203B41FA5}">
                      <a16:colId xmlns:a16="http://schemas.microsoft.com/office/drawing/2014/main" val="3285648735"/>
                    </a:ext>
                  </a:extLst>
                </a:gridCol>
              </a:tblGrid>
              <a:tr h="343192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Model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CPI MAPE (%)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Commodity MAPE (%)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Classification F1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Clustering Insight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Production Ready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effectLst/>
                        </a:rPr>
                        <a:t>Justification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/>
                </a:tc>
                <a:extLst>
                  <a:ext uri="{0D108BD9-81ED-4DB2-BD59-A6C34878D82A}">
                    <a16:rowId xmlns:a16="http://schemas.microsoft.com/office/drawing/2014/main" val="3526170658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Prophet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0.84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0.1–0.3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World-class accuracy; captures seasonality; production-ready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extLst>
                  <a:ext uri="{0D108BD9-81ED-4DB2-BD59-A6C34878D82A}">
                    <a16:rowId xmlns:a16="http://schemas.microsoft.com/office/drawing/2014/main" val="4055794816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XGBoost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17.94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3.85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0.9975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Excellent for complex patterns; high F1 classification; interpretable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extLst>
                  <a:ext uri="{0D108BD9-81ED-4DB2-BD59-A6C34878D82A}">
                    <a16:rowId xmlns:a16="http://schemas.microsoft.com/office/drawing/2014/main" val="518471682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Linear Regression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15.89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3.34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Interpretable; fast baseline; stakeholder communication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extLst>
                  <a:ext uri="{0D108BD9-81ED-4DB2-BD59-A6C34878D82A}">
                    <a16:rowId xmlns:a16="http://schemas.microsoft.com/office/drawing/2014/main" val="40785129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Logistic Regression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0.9497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Interpretable classification; risk monitoring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extLst>
                  <a:ext uri="{0D108BD9-81ED-4DB2-BD59-A6C34878D82A}">
                    <a16:rowId xmlns:a16="http://schemas.microsoft.com/office/drawing/2014/main" val="2803795272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Ultimate Stacking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15.09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3.7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N/A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Partial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Ensemble improves commodity prediction; fallback used for CPI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extLst>
                  <a:ext uri="{0D108BD9-81ED-4DB2-BD59-A6C34878D82A}">
                    <a16:rowId xmlns:a16="http://schemas.microsoft.com/office/drawing/2014/main" val="1235245322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Previous Stacking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14.25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5.47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Stable ensemble; secondary use case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extLst>
                  <a:ext uri="{0D108BD9-81ED-4DB2-BD59-A6C34878D82A}">
                    <a16:rowId xmlns:a16="http://schemas.microsoft.com/office/drawing/2014/main" val="1057339850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Random Forest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Baseline predictions; supports initial understanding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extLst>
                  <a:ext uri="{0D108BD9-81ED-4DB2-BD59-A6C34878D82A}">
                    <a16:rowId xmlns:a16="http://schemas.microsoft.com/office/drawing/2014/main" val="3367278748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K-Means (Clustering)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N/A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5 clear clusters – market segmentation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Segments commodities into meaningful clusters; useful for strategy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b"/>
                </a:tc>
                <a:extLst>
                  <a:ext uri="{0D108BD9-81ED-4DB2-BD59-A6C34878D82A}">
                    <a16:rowId xmlns:a16="http://schemas.microsoft.com/office/drawing/2014/main" val="219971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76B1AE-C36B-CABE-013B-BEEF75776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4071-DECD-9C60-FBC1-8F99A7FD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88155" y="184246"/>
            <a:ext cx="1555845" cy="523220"/>
          </a:xfrm>
          <a:prstGeom prst="rect">
            <a:avLst/>
          </a:prstGeom>
          <a:noFill/>
          <a:ln>
            <a:solidFill>
              <a:srgbClr val="78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Inflation_Tracker</a:t>
            </a:r>
            <a:r>
              <a:rPr lang="en-US" dirty="0">
                <a:hlinkClick r:id="rId3"/>
              </a:rPr>
              <a:t> </a:t>
            </a:r>
            <a:r>
              <a:rPr lang="en-US" dirty="0" smtClean="0">
                <a:hlinkClick r:id="rId3"/>
              </a:rPr>
              <a:t>  </a:t>
            </a:r>
            <a:r>
              <a:rPr lang="en-US" dirty="0">
                <a:hlinkClick r:id="rId3"/>
              </a:rPr>
              <a:t>Tableau Public</a:t>
            </a:r>
            <a:endParaRPr lang="en-US" dirty="0">
              <a:solidFill>
                <a:srgbClr val="780000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4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52ECD-30D9-D215-9BA9-9F0F6547A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9DC03-615F-7FE4-F098-DDB3C48D4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33" name="Google Shape;733;p53"/>
          <p:cNvSpPr txBox="1"/>
          <p:nvPr/>
        </p:nvSpPr>
        <p:spPr>
          <a:xfrm>
            <a:off x="609650" y="91320"/>
            <a:ext cx="3759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101F3C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</a:pPr>
            <a:r>
              <a:rPr lang="en-US" sz="1800" b="1" u="sng" dirty="0">
                <a:solidFill>
                  <a:srgbClr val="FDF0D5"/>
                </a:solidFill>
                <a:latin typeface="Nunito" panose="020B0604020202020204" charset="0"/>
              </a:rPr>
              <a:t>Benefits &amp; </a:t>
            </a:r>
            <a:r>
              <a:rPr lang="en-US" sz="1800" b="1" u="sng" dirty="0" smtClean="0">
                <a:solidFill>
                  <a:srgbClr val="FDF0D5"/>
                </a:solidFill>
                <a:latin typeface="Nunito" panose="020B0604020202020204" charset="0"/>
              </a:rPr>
              <a:t>Impact</a:t>
            </a:r>
            <a:endParaRPr lang="en-US" sz="1800" b="1" u="sng" dirty="0">
              <a:solidFill>
                <a:srgbClr val="FDF0D5"/>
              </a:solidFill>
              <a:latin typeface="Nunito" panose="020B060402020202020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21217201"/>
              </p:ext>
            </p:extLst>
          </p:nvPr>
        </p:nvGraphicFramePr>
        <p:xfrm>
          <a:off x="609650" y="845550"/>
          <a:ext cx="804666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4"/>
          <p:cNvSpPr txBox="1">
            <a:spLocks noGrp="1"/>
          </p:cNvSpPr>
          <p:nvPr>
            <p:ph type="title"/>
          </p:nvPr>
        </p:nvSpPr>
        <p:spPr>
          <a:xfrm>
            <a:off x="548438" y="446175"/>
            <a:ext cx="77199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>
                <a:solidFill>
                  <a:srgbClr val="FDF0D5"/>
                </a:solidFill>
              </a:rPr>
              <a:t>Conclusion &amp; Next Steps</a:t>
            </a:r>
            <a:endParaRPr u="sng" dirty="0">
              <a:solidFill>
                <a:srgbClr val="FDF0D5"/>
              </a:solidFill>
            </a:endParaRPr>
          </a:p>
        </p:txBody>
      </p:sp>
      <p:sp>
        <p:nvSpPr>
          <p:cNvPr id="742" name="Google Shape;742;p54"/>
          <p:cNvSpPr txBox="1">
            <a:spLocks noGrp="1"/>
          </p:cNvSpPr>
          <p:nvPr>
            <p:ph type="body" idx="1"/>
          </p:nvPr>
        </p:nvSpPr>
        <p:spPr>
          <a:xfrm>
            <a:off x="548438" y="1354248"/>
            <a:ext cx="3833700" cy="254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650" dirty="0">
                <a:solidFill>
                  <a:srgbClr val="FDF0D5"/>
                </a:solidFill>
              </a:rPr>
              <a:t>The Inflation Tracker provides a critical solution </a:t>
            </a:r>
            <a:r>
              <a:rPr lang="en-US" sz="1650" dirty="0" smtClean="0">
                <a:solidFill>
                  <a:srgbClr val="FDF0D5"/>
                </a:solidFill>
              </a:rPr>
              <a:t>to Kenya's </a:t>
            </a:r>
            <a:r>
              <a:rPr lang="en-US" sz="1650" dirty="0">
                <a:solidFill>
                  <a:srgbClr val="FDF0D5"/>
                </a:solidFill>
              </a:rPr>
              <a:t>challenge of commodity price volatility, transforming raw data into actionable intelligence</a:t>
            </a:r>
            <a:r>
              <a:rPr lang="en-US" sz="1650" dirty="0" smtClean="0">
                <a:solidFill>
                  <a:srgbClr val="FDF0D5"/>
                </a:solidFill>
              </a:rPr>
              <a:t>.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72334788"/>
              </p:ext>
            </p:extLst>
          </p:nvPr>
        </p:nvGraphicFramePr>
        <p:xfrm>
          <a:off x="2347414" y="614148"/>
          <a:ext cx="8093122" cy="4351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8438" y="3753135"/>
            <a:ext cx="2224585" cy="523220"/>
          </a:xfrm>
          <a:prstGeom prst="rect">
            <a:avLst/>
          </a:prstGeom>
          <a:noFill/>
          <a:ln>
            <a:solidFill>
              <a:srgbClr val="78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Shilingi Ai - a Hugging Face Space by Lenteta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739316" y="1279089"/>
            <a:ext cx="5665368" cy="2585323"/>
          </a:xfrm>
          <a:prstGeom prst="rect">
            <a:avLst/>
          </a:prstGeom>
          <a:solidFill>
            <a:srgbClr val="0030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DF0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pPr algn="ctr"/>
            <a:endParaRPr lang="en-US" sz="5400" dirty="0">
              <a:solidFill>
                <a:srgbClr val="FDF0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5400" dirty="0" smtClean="0">
                <a:solidFill>
                  <a:srgbClr val="FDF0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  <a:endParaRPr lang="en-US" sz="5400" dirty="0">
              <a:solidFill>
                <a:srgbClr val="FDF0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44842" y="2231211"/>
            <a:ext cx="1569493" cy="461385"/>
          </a:xfrm>
          <a:prstGeom prst="rect">
            <a:avLst/>
          </a:prstGeom>
          <a:noFill/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72898" y="2244798"/>
            <a:ext cx="1576316" cy="445007"/>
          </a:xfrm>
          <a:prstGeom prst="rect">
            <a:avLst/>
          </a:prstGeom>
          <a:noFill/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26220" y="2207624"/>
            <a:ext cx="1576316" cy="484973"/>
          </a:xfrm>
          <a:prstGeom prst="rect">
            <a:avLst/>
          </a:prstGeom>
          <a:noFill/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44842" y="646889"/>
            <a:ext cx="1576316" cy="152319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28566" y="2212958"/>
            <a:ext cx="15857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DF0D5"/>
                </a:solidFill>
              </a:rPr>
              <a:t>Ann Felicity</a:t>
            </a:r>
          </a:p>
          <a:p>
            <a:pPr algn="ctr"/>
            <a:r>
              <a:rPr lang="en-US" dirty="0" smtClean="0">
                <a:solidFill>
                  <a:srgbClr val="FDF0D5"/>
                </a:solidFill>
              </a:rPr>
              <a:t>Team Leader</a:t>
            </a:r>
            <a:endParaRPr lang="en-US" dirty="0">
              <a:solidFill>
                <a:srgbClr val="FDF0D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72898" y="660477"/>
            <a:ext cx="1576316" cy="152319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99398" y="2208526"/>
            <a:ext cx="16137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DF0D5"/>
                </a:solidFill>
              </a:rPr>
              <a:t>Ben Kiprono</a:t>
            </a:r>
          </a:p>
          <a:p>
            <a:pPr algn="ctr"/>
            <a:r>
              <a:rPr lang="en-US" dirty="0" smtClean="0">
                <a:solidFill>
                  <a:srgbClr val="FDF0D5"/>
                </a:solidFill>
              </a:rPr>
              <a:t>Data Analyst</a:t>
            </a:r>
            <a:endParaRPr lang="en-US" dirty="0">
              <a:solidFill>
                <a:srgbClr val="FDF0D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31428" y="4379770"/>
            <a:ext cx="1571108" cy="462090"/>
          </a:xfrm>
          <a:prstGeom prst="rect">
            <a:avLst/>
          </a:prstGeom>
          <a:noFill/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10768" y="4379770"/>
            <a:ext cx="1538445" cy="462089"/>
          </a:xfrm>
          <a:prstGeom prst="rect">
            <a:avLst/>
          </a:prstGeom>
          <a:noFill/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55067" y="4379770"/>
            <a:ext cx="1566090" cy="462089"/>
          </a:xfrm>
          <a:prstGeom prst="rect">
            <a:avLst/>
          </a:prstGeom>
          <a:noFill/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55066" y="2795448"/>
            <a:ext cx="1566091" cy="152319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55066" y="4336893"/>
            <a:ext cx="15508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DF0D5"/>
                </a:solidFill>
              </a:rPr>
              <a:t>Faith </a:t>
            </a:r>
            <a:r>
              <a:rPr lang="en-US" dirty="0" err="1" smtClean="0">
                <a:solidFill>
                  <a:srgbClr val="FDF0D5"/>
                </a:solidFill>
              </a:rPr>
              <a:t>Wambugu</a:t>
            </a:r>
            <a:endParaRPr lang="en-US" dirty="0" smtClean="0">
              <a:solidFill>
                <a:srgbClr val="FDF0D5"/>
              </a:solidFill>
            </a:endParaRPr>
          </a:p>
          <a:p>
            <a:pPr algn="ctr"/>
            <a:r>
              <a:rPr lang="en-US" dirty="0" smtClean="0">
                <a:solidFill>
                  <a:srgbClr val="FDF0D5"/>
                </a:solidFill>
              </a:rPr>
              <a:t>Data Analyst</a:t>
            </a:r>
            <a:endParaRPr lang="en-US" dirty="0">
              <a:solidFill>
                <a:srgbClr val="FDF0D5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32730" y="2792875"/>
            <a:ext cx="1569806" cy="150063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19397" y="4318640"/>
            <a:ext cx="16041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DF0D5"/>
                </a:solidFill>
              </a:rPr>
              <a:t>Henry Njoroge</a:t>
            </a:r>
          </a:p>
          <a:p>
            <a:pPr algn="ctr"/>
            <a:r>
              <a:rPr lang="en-US" dirty="0" smtClean="0">
                <a:solidFill>
                  <a:srgbClr val="FDF0D5"/>
                </a:solidFill>
              </a:rPr>
              <a:t>Data Engineer</a:t>
            </a:r>
            <a:endParaRPr lang="en-US" dirty="0">
              <a:solidFill>
                <a:srgbClr val="FDF0D5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0769" y="2795448"/>
            <a:ext cx="1538444" cy="152319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510769" y="4356493"/>
            <a:ext cx="15384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DF0D5"/>
                </a:solidFill>
              </a:rPr>
              <a:t>Stanley </a:t>
            </a:r>
            <a:r>
              <a:rPr lang="en-US" dirty="0" err="1" smtClean="0">
                <a:solidFill>
                  <a:srgbClr val="FDF0D5"/>
                </a:solidFill>
              </a:rPr>
              <a:t>Njihia</a:t>
            </a:r>
            <a:endParaRPr lang="en-US" dirty="0" smtClean="0">
              <a:solidFill>
                <a:srgbClr val="FDF0D5"/>
              </a:solidFill>
            </a:endParaRPr>
          </a:p>
          <a:p>
            <a:pPr algn="ctr"/>
            <a:r>
              <a:rPr lang="en-US" dirty="0" smtClean="0">
                <a:solidFill>
                  <a:srgbClr val="FDF0D5"/>
                </a:solidFill>
              </a:rPr>
              <a:t>BI Developer</a:t>
            </a:r>
            <a:endParaRPr lang="en-US" dirty="0">
              <a:solidFill>
                <a:srgbClr val="FDF0D5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26220" y="623302"/>
            <a:ext cx="1576316" cy="152319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DF0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819397" y="2205054"/>
            <a:ext cx="160411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0" lvl="0" algn="ctr">
              <a:buSzPts val="1600"/>
            </a:pPr>
            <a:r>
              <a:rPr lang="en-US" dirty="0" smtClean="0">
                <a:solidFill>
                  <a:srgbClr val="FDF0D5"/>
                </a:solidFill>
              </a:rPr>
              <a:t>Jeff </a:t>
            </a:r>
            <a:r>
              <a:rPr lang="en-US" dirty="0" err="1" smtClean="0">
                <a:solidFill>
                  <a:srgbClr val="FDF0D5"/>
                </a:solidFill>
              </a:rPr>
              <a:t>Kandie</a:t>
            </a:r>
            <a:endParaRPr lang="en-US" dirty="0">
              <a:solidFill>
                <a:srgbClr val="FDF0D5"/>
              </a:solidFill>
            </a:endParaRPr>
          </a:p>
          <a:p>
            <a:pPr marL="127000" lvl="0" algn="ctr">
              <a:buSzPts val="1600"/>
            </a:pPr>
            <a:r>
              <a:rPr lang="en-US" dirty="0" smtClean="0">
                <a:solidFill>
                  <a:srgbClr val="FDF0D5"/>
                </a:solidFill>
              </a:rPr>
              <a:t>ML- Engineer </a:t>
            </a:r>
          </a:p>
          <a:p>
            <a:pPr marL="127000" lvl="0">
              <a:buSzPts val="1600"/>
            </a:pPr>
            <a:endParaRPr lang="en-US" dirty="0">
              <a:solidFill>
                <a:srgbClr val="FDF0D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89742" y="302202"/>
            <a:ext cx="301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DF0D5"/>
                </a:solidFill>
                <a:latin typeface="Nunito" panose="020B0604020202020204" charset="0"/>
              </a:rPr>
              <a:t>THE TEAM</a:t>
            </a:r>
            <a:endParaRPr lang="en-US" sz="1800" dirty="0">
              <a:solidFill>
                <a:srgbClr val="FDF0D5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8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670" y="446175"/>
            <a:ext cx="3667255" cy="693413"/>
          </a:xfrm>
        </p:spPr>
        <p:txBody>
          <a:bodyPr/>
          <a:lstStyle/>
          <a:p>
            <a:r>
              <a:rPr lang="en-US" u="sng" dirty="0" smtClean="0">
                <a:solidFill>
                  <a:srgbClr val="FDF0D5"/>
                </a:solidFill>
              </a:rPr>
              <a:t>Problem statement</a:t>
            </a:r>
            <a:endParaRPr lang="en-US" u="sng" dirty="0">
              <a:solidFill>
                <a:srgbClr val="FDF0D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670" y="986185"/>
            <a:ext cx="8546330" cy="3988151"/>
          </a:xfrm>
        </p:spPr>
        <p:txBody>
          <a:bodyPr>
            <a:noAutofit/>
          </a:bodyPr>
          <a:lstStyle/>
          <a:p>
            <a:pPr marL="146050" indent="0" algn="just" fontAlgn="base">
              <a:buClr>
                <a:srgbClr val="FDF0D5"/>
              </a:buClr>
              <a:buSzPct val="60000"/>
              <a:buNone/>
            </a:pPr>
            <a:r>
              <a:rPr lang="en-US" sz="1650" b="1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Current Situation</a:t>
            </a: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algn="just" fontAlgn="base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Kenya faces significant challenges in predicting and managing commodity price volatility.</a:t>
            </a:r>
          </a:p>
          <a:p>
            <a:pPr algn="just" fontAlgn="base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Current manual analysis methods lack predictive accuracy and timeliness.</a:t>
            </a:r>
          </a:p>
          <a:p>
            <a:pPr algn="just" fontAlgn="base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endParaRPr lang="en-US" sz="1650" dirty="0">
              <a:solidFill>
                <a:srgbClr val="FDF0D5"/>
              </a:solidFill>
              <a:latin typeface="Arial"/>
              <a:ea typeface="Arial"/>
              <a:cs typeface="Arial"/>
            </a:endParaRPr>
          </a:p>
          <a:p>
            <a:pPr marL="146050" indent="0" algn="just" fontAlgn="base">
              <a:buClr>
                <a:srgbClr val="FDF0D5"/>
              </a:buClr>
              <a:buSzPct val="60000"/>
              <a:buNone/>
            </a:pPr>
            <a:r>
              <a:rPr lang="en-US" sz="1650" b="1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Core Problem</a:t>
            </a: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algn="just" fontAlgn="base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Inability to accurately forecast commodity price movements and overall inflation trends 3-12 months in advance.</a:t>
            </a:r>
          </a:p>
          <a:p>
            <a:pPr algn="just" fontAlgn="base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endParaRPr lang="en-US" sz="1650" dirty="0">
              <a:solidFill>
                <a:srgbClr val="FDF0D5"/>
              </a:solidFill>
              <a:latin typeface="Arial"/>
              <a:ea typeface="Arial"/>
              <a:cs typeface="Arial"/>
            </a:endParaRPr>
          </a:p>
          <a:p>
            <a:pPr marL="146050" indent="0" algn="just" fontAlgn="base">
              <a:buClr>
                <a:srgbClr val="FDF0D5"/>
              </a:buClr>
              <a:buSzPct val="60000"/>
              <a:buNone/>
            </a:pPr>
            <a:r>
              <a:rPr lang="en-US" sz="1650" b="1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Why It Matters</a:t>
            </a: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algn="just" fontAlgn="base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Food and energy prices constitute 58.7% of the typical Kenyan household consumption basket.</a:t>
            </a:r>
          </a:p>
          <a:p>
            <a:pPr algn="just" fontAlgn="base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Unanticipated inflation spikes have led to significant economic impacts.</a:t>
            </a:r>
          </a:p>
          <a:p>
            <a:endParaRPr lang="en-US" sz="165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6937" y="1484625"/>
            <a:ext cx="4380932" cy="254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8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02" name="Google Shape;702;p51"/>
          <p:cNvSpPr txBox="1"/>
          <p:nvPr/>
        </p:nvSpPr>
        <p:spPr>
          <a:xfrm>
            <a:off x="611536" y="157954"/>
            <a:ext cx="464274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Clr>
                <a:srgbClr val="101F3C"/>
              </a:buClr>
              <a:buSzPts val="1800"/>
            </a:pPr>
            <a:endParaRPr lang="en-US" sz="1900" b="1" u="sng" dirty="0">
              <a:solidFill>
                <a:srgbClr val="FDF0D5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buClr>
                <a:srgbClr val="101F3C"/>
              </a:buClr>
              <a:buSzPts val="1800"/>
            </a:pPr>
            <a:r>
              <a:rPr lang="en-US" sz="2000" b="1" u="sng" dirty="0" smtClean="0">
                <a:solidFill>
                  <a:srgbClr val="FDF0D5"/>
                </a:solidFill>
                <a:latin typeface="Nunito"/>
                <a:ea typeface="Nunito"/>
                <a:cs typeface="Nunito"/>
                <a:sym typeface="Nunito"/>
              </a:rPr>
              <a:t>Our </a:t>
            </a:r>
            <a:r>
              <a:rPr lang="en-US" sz="2000" b="1" u="sng" dirty="0">
                <a:solidFill>
                  <a:srgbClr val="FDF0D5"/>
                </a:solidFill>
                <a:latin typeface="Nunito"/>
                <a:ea typeface="Nunito"/>
                <a:cs typeface="Nunito"/>
                <a:sym typeface="Nunito"/>
              </a:rPr>
              <a:t>solution – The Inflation Tracker</a:t>
            </a:r>
          </a:p>
        </p:txBody>
      </p:sp>
      <p:sp>
        <p:nvSpPr>
          <p:cNvPr id="703" name="Google Shape;703;p51"/>
          <p:cNvSpPr txBox="1">
            <a:spLocks noGrp="1"/>
          </p:cNvSpPr>
          <p:nvPr>
            <p:ph type="body" idx="1"/>
          </p:nvPr>
        </p:nvSpPr>
        <p:spPr>
          <a:xfrm>
            <a:off x="477892" y="1155900"/>
            <a:ext cx="8456100" cy="3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>
              <a:lnSpc>
                <a:spcPct val="100000"/>
              </a:lnSpc>
              <a:buSzPts val="1800"/>
              <a:buNone/>
            </a:pPr>
            <a:r>
              <a:rPr lang="en-US" sz="1650" b="1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Introducing the Inflation Tracker:</a:t>
            </a: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 A data-driven platform that uses machine learning to forecast commodity prices and inflation trends in Kenya</a:t>
            </a:r>
            <a:r>
              <a:rPr lang="en-US" sz="1650" dirty="0" smtClean="0">
                <a:solidFill>
                  <a:srgbClr val="FDF0D5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0" indent="0">
              <a:lnSpc>
                <a:spcPct val="100000"/>
              </a:lnSpc>
              <a:buSzPts val="1800"/>
              <a:buNone/>
            </a:pPr>
            <a:endParaRPr lang="en-US" sz="1650" dirty="0">
              <a:solidFill>
                <a:srgbClr val="FDF0D5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00000"/>
              </a:lnSpc>
              <a:buSzPts val="1800"/>
              <a:buNone/>
            </a:pPr>
            <a:r>
              <a:rPr lang="en-US" sz="1650" b="1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Our Mission</a:t>
            </a: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: To provide accurate, timely, and accessible price predictions, empowering consumers, businesses, and policymakers to make informed financial decisions</a:t>
            </a:r>
            <a:r>
              <a:rPr lang="en-US" sz="1650" dirty="0" smtClean="0">
                <a:solidFill>
                  <a:srgbClr val="FDF0D5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0" indent="0">
              <a:lnSpc>
                <a:spcPct val="100000"/>
              </a:lnSpc>
              <a:buSzPts val="1800"/>
              <a:buNone/>
            </a:pPr>
            <a:endParaRPr lang="en-US" sz="1650" dirty="0">
              <a:solidFill>
                <a:srgbClr val="FDF0D5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00000"/>
              </a:lnSpc>
              <a:buSzPts val="1800"/>
              <a:buNone/>
            </a:pPr>
            <a:r>
              <a:rPr lang="en-US" sz="1650" b="1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Key Features:</a:t>
            </a:r>
          </a:p>
          <a:p>
            <a:pPr marL="285750" indent="-285750">
              <a:lnSpc>
                <a:spcPct val="100000"/>
              </a:lnSpc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3-12 Month Forecasts: Predictive models for key commodity categories.</a:t>
            </a:r>
          </a:p>
          <a:p>
            <a:pPr marL="285750" indent="-285750">
              <a:lnSpc>
                <a:spcPct val="100000"/>
              </a:lnSpc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Interactive Dashboard: Visualize historical trends and future projections.</a:t>
            </a:r>
          </a:p>
          <a:p>
            <a:pPr marL="285750" indent="-285750">
              <a:lnSpc>
                <a:spcPct val="100000"/>
              </a:lnSpc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1650" dirty="0" smtClean="0">
                <a:solidFill>
                  <a:srgbClr val="FDF0D5"/>
                </a:solidFill>
                <a:latin typeface="Arial"/>
                <a:ea typeface="Arial"/>
                <a:cs typeface="Arial"/>
              </a:rPr>
              <a:t>User-Friendly </a:t>
            </a:r>
            <a:r>
              <a:rPr lang="en-US" sz="1650" dirty="0">
                <a:solidFill>
                  <a:srgbClr val="FDF0D5"/>
                </a:solidFill>
                <a:latin typeface="Arial"/>
                <a:ea typeface="Arial"/>
                <a:cs typeface="Arial"/>
              </a:rPr>
              <a:t>Interface: Accessible via web and mobile.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19" name="Google Shape;719;p52"/>
          <p:cNvSpPr txBox="1"/>
          <p:nvPr/>
        </p:nvSpPr>
        <p:spPr>
          <a:xfrm>
            <a:off x="588266" y="76644"/>
            <a:ext cx="3759600" cy="115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101F3C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</a:pPr>
            <a:r>
              <a:rPr lang="en-US" sz="1800" b="1" u="sng" dirty="0" smtClean="0">
                <a:solidFill>
                  <a:srgbClr val="FDF0D5"/>
                </a:solidFill>
                <a:latin typeface="Nunito" panose="020B0604020202020204" charset="0"/>
              </a:rPr>
              <a:t>Our </a:t>
            </a:r>
            <a:r>
              <a:rPr lang="en-US" sz="1800" b="1" u="sng" dirty="0">
                <a:solidFill>
                  <a:srgbClr val="FDF0D5"/>
                </a:solidFill>
                <a:latin typeface="Nunito" panose="020B0604020202020204" charset="0"/>
              </a:rPr>
              <a:t>Methodology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01F3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67094016"/>
              </p:ext>
            </p:extLst>
          </p:nvPr>
        </p:nvGraphicFramePr>
        <p:xfrm>
          <a:off x="-1" y="738554"/>
          <a:ext cx="9144001" cy="440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990449" y="4835723"/>
            <a:ext cx="1153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FINDINGS&gt;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9"/>
          <p:cNvSpPr txBox="1">
            <a:spLocks noGrp="1"/>
          </p:cNvSpPr>
          <p:nvPr>
            <p:ph type="title"/>
          </p:nvPr>
        </p:nvSpPr>
        <p:spPr>
          <a:xfrm>
            <a:off x="0" y="4312693"/>
            <a:ext cx="9144000" cy="830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" sz="1650" b="0" dirty="0">
                <a:solidFill>
                  <a:srgbClr val="FDF0D5"/>
                </a:solidFill>
                <a:latin typeface="Arial"/>
                <a:ea typeface="Arial"/>
                <a:cs typeface="Arial"/>
                <a:sym typeface="Arial"/>
              </a:rPr>
              <a:t>Most everyday items are affordable, but major expenses (like housing, energy, transportation) create a long tail of high-value commodities that significantly influence overall inflation measures.</a:t>
            </a:r>
            <a:endParaRPr sz="1650" b="0" dirty="0">
              <a:solidFill>
                <a:srgbClr val="FDF0D5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6824"/>
            <a:ext cx="9144001" cy="4394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31391" y="4835723"/>
            <a:ext cx="331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20-most expensive products&gt;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1"/>
          <p:cNvSpPr txBox="1">
            <a:spLocks noGrp="1"/>
          </p:cNvSpPr>
          <p:nvPr>
            <p:ph type="title"/>
          </p:nvPr>
        </p:nvSpPr>
        <p:spPr>
          <a:xfrm>
            <a:off x="0" y="4476466"/>
            <a:ext cx="9144000" cy="667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" sz="1650" b="0" dirty="0">
                <a:solidFill>
                  <a:srgbClr val="FDF0D5"/>
                </a:solidFill>
                <a:latin typeface="Arial"/>
                <a:ea typeface="Arial"/>
                <a:cs typeface="Arial"/>
                <a:sym typeface="Arial"/>
              </a:rPr>
              <a:t>The most expensive commodities include : wines, electricity, meat and bus fares especially over long distances.</a:t>
            </a:r>
            <a:endParaRPr sz="1650" b="0" dirty="0">
              <a:solidFill>
                <a:srgbClr val="FDF0D5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768"/>
            <a:ext cx="9144000" cy="4524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81556" y="4835723"/>
            <a:ext cx="1962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Average price/month&gt;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0" y="4728948"/>
            <a:ext cx="9143999" cy="414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" sz="1650" b="0" dirty="0">
                <a:solidFill>
                  <a:srgbClr val="FDF0D5"/>
                </a:solidFill>
                <a:latin typeface="Arial"/>
                <a:ea typeface="Arial"/>
                <a:cs typeface="Arial"/>
                <a:sym typeface="Arial"/>
              </a:rPr>
              <a:t>Prices are highest at the end of the year and lowest as we approach mid-year.</a:t>
            </a:r>
            <a:endParaRPr sz="1650" b="0" dirty="0">
              <a:solidFill>
                <a:srgbClr val="FDF0D5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23"/>
            <a:ext cx="9143999" cy="4752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81889" y="4666927"/>
            <a:ext cx="149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Commodity prices&gt;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0000">
            <a:alpha val="81000"/>
          </a:srgbClr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title"/>
          </p:nvPr>
        </p:nvSpPr>
        <p:spPr>
          <a:xfrm>
            <a:off x="0" y="4674358"/>
            <a:ext cx="9144000" cy="469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DF0D5"/>
              </a:buClr>
              <a:buSzPct val="60000"/>
              <a:buFont typeface="Wingdings" panose="05000000000000000000" pitchFamily="2" charset="2"/>
              <a:buChar char="v"/>
            </a:pPr>
            <a:r>
              <a:rPr lang="en" sz="1650" b="0" dirty="0">
                <a:solidFill>
                  <a:srgbClr val="FDF0D5"/>
                </a:solidFill>
                <a:latin typeface="Arial"/>
                <a:ea typeface="Arial"/>
                <a:cs typeface="Arial"/>
                <a:sym typeface="Arial"/>
              </a:rPr>
              <a:t>Over the years, prices were lowest in 2020, due to the Covid-19 global </a:t>
            </a:r>
            <a:r>
              <a:rPr lang="en" sz="1650" b="0" dirty="0" smtClean="0">
                <a:solidFill>
                  <a:srgbClr val="FDF0D5"/>
                </a:solidFill>
                <a:latin typeface="Arial"/>
                <a:ea typeface="Arial"/>
                <a:cs typeface="Arial"/>
                <a:sym typeface="Arial"/>
              </a:rPr>
              <a:t>pandemic. </a:t>
            </a:r>
            <a:r>
              <a:rPr lang="en" sz="165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/>
          </a:p>
        </p:txBody>
      </p:sp>
      <p:pic>
        <p:nvPicPr>
          <p:cNvPr id="3" name="Google Shape;6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1415"/>
            <a:ext cx="9144000" cy="472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278837" y="4647319"/>
            <a:ext cx="103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Top products&gt;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606</Words>
  <Application>Microsoft Office PowerPoint</Application>
  <PresentationFormat>On-screen Show (16:9)</PresentationFormat>
  <Paragraphs>167</Paragraphs>
  <Slides>17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Wingdings</vt:lpstr>
      <vt:lpstr>Calibri</vt:lpstr>
      <vt:lpstr>Arial</vt:lpstr>
      <vt:lpstr>Times New Roman</vt:lpstr>
      <vt:lpstr>Nunito</vt:lpstr>
      <vt:lpstr>Momentum</vt:lpstr>
      <vt:lpstr>Momentum</vt:lpstr>
      <vt:lpstr>INFLATION TRACKER Ctrl_Z – Shilingi AI</vt:lpstr>
      <vt:lpstr>PowerPoint Presentation</vt:lpstr>
      <vt:lpstr>Problem statement</vt:lpstr>
      <vt:lpstr>PowerPoint Presentation</vt:lpstr>
      <vt:lpstr>PowerPoint Presentation</vt:lpstr>
      <vt:lpstr>Most everyday items are affordable, but major expenses (like housing, energy, transportation) create a long tail of high-value commodities that significantly influence overall inflation measures.</vt:lpstr>
      <vt:lpstr>The most expensive commodities include : wines, electricity, meat and bus fares especially over long distances.</vt:lpstr>
      <vt:lpstr>Prices are highest at the end of the year and lowest as we approach mid-year.</vt:lpstr>
      <vt:lpstr>Over the years, prices were lowest in 2020, due to the Covid-19 global pandemic.  </vt:lpstr>
      <vt:lpstr>Key spikes: 2021–2022 due to global energy crisis and Russia-Ukraine war. Recent trend: Post-2023 correction as oil prices stabilize and government interventions take effect.</vt:lpstr>
      <vt:lpstr>Vegetables, Grains and Flour are the least priced commodity categories over the years while Fuel &amp; Energy and Dairy &amp; Meat are consistently the highest priced.</vt:lpstr>
      <vt:lpstr>MODEL PERFORMANCE</vt:lpstr>
      <vt:lpstr>PowerPoint Presentation</vt:lpstr>
      <vt:lpstr>PowerPoint Presentation</vt:lpstr>
      <vt:lpstr>PowerPoint Presentation</vt:lpstr>
      <vt:lpstr>Conclusion &amp; 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INFLATION TRACKER</dc:title>
  <dc:creator>Admin</dc:creator>
  <cp:lastModifiedBy>Admin</cp:lastModifiedBy>
  <cp:revision>61</cp:revision>
  <dcterms:modified xsi:type="dcterms:W3CDTF">2025-11-09T20:44:45Z</dcterms:modified>
</cp:coreProperties>
</file>